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1"/>
  </p:sldMasterIdLst>
  <p:notesMasterIdLst>
    <p:notesMasterId r:id="rId37"/>
  </p:notesMasterIdLst>
  <p:handoutMasterIdLst>
    <p:handoutMasterId r:id="rId38"/>
  </p:handoutMasterIdLst>
  <p:sldIdLst>
    <p:sldId id="257" r:id="rId2"/>
    <p:sldId id="270" r:id="rId3"/>
    <p:sldId id="277" r:id="rId4"/>
    <p:sldId id="278" r:id="rId5"/>
    <p:sldId id="279" r:id="rId6"/>
    <p:sldId id="271" r:id="rId7"/>
    <p:sldId id="273" r:id="rId8"/>
    <p:sldId id="288" r:id="rId9"/>
    <p:sldId id="289" r:id="rId10"/>
    <p:sldId id="290" r:id="rId11"/>
    <p:sldId id="291" r:id="rId12"/>
    <p:sldId id="258" r:id="rId13"/>
    <p:sldId id="292" r:id="rId14"/>
    <p:sldId id="293" r:id="rId15"/>
    <p:sldId id="294" r:id="rId16"/>
    <p:sldId id="259" r:id="rId17"/>
    <p:sldId id="260" r:id="rId18"/>
    <p:sldId id="261" r:id="rId19"/>
    <p:sldId id="262" r:id="rId20"/>
    <p:sldId id="265" r:id="rId21"/>
    <p:sldId id="268" r:id="rId22"/>
    <p:sldId id="269" r:id="rId23"/>
    <p:sldId id="274" r:id="rId24"/>
    <p:sldId id="280" r:id="rId25"/>
    <p:sldId id="275" r:id="rId26"/>
    <p:sldId id="287" r:id="rId27"/>
    <p:sldId id="276" r:id="rId28"/>
    <p:sldId id="263" r:id="rId29"/>
    <p:sldId id="264" r:id="rId30"/>
    <p:sldId id="266" r:id="rId31"/>
    <p:sldId id="267" r:id="rId32"/>
    <p:sldId id="283" r:id="rId33"/>
    <p:sldId id="284" r:id="rId34"/>
    <p:sldId id="281" r:id="rId35"/>
    <p:sldId id="282" r:id="rId3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charset="0"/>
        <a:ea typeface="+mn-ea"/>
        <a:cs typeface="+mn-cs"/>
      </a:defRPr>
    </a:lvl1pPr>
    <a:lvl2pPr marL="457200" algn="l" rtl="0" fontAlgn="base">
      <a:spcBef>
        <a:spcPct val="0"/>
      </a:spcBef>
      <a:spcAft>
        <a:spcPct val="0"/>
      </a:spcAft>
      <a:defRPr sz="2400" kern="1200">
        <a:solidFill>
          <a:schemeClr val="tx1"/>
        </a:solidFill>
        <a:latin typeface="Tahoma" charset="0"/>
        <a:ea typeface="+mn-ea"/>
        <a:cs typeface="+mn-cs"/>
      </a:defRPr>
    </a:lvl2pPr>
    <a:lvl3pPr marL="914400" algn="l" rtl="0" fontAlgn="base">
      <a:spcBef>
        <a:spcPct val="0"/>
      </a:spcBef>
      <a:spcAft>
        <a:spcPct val="0"/>
      </a:spcAft>
      <a:defRPr sz="2400" kern="1200">
        <a:solidFill>
          <a:schemeClr val="tx1"/>
        </a:solidFill>
        <a:latin typeface="Tahoma" charset="0"/>
        <a:ea typeface="+mn-ea"/>
        <a:cs typeface="+mn-cs"/>
      </a:defRPr>
    </a:lvl3pPr>
    <a:lvl4pPr marL="1371600" algn="l" rtl="0" fontAlgn="base">
      <a:spcBef>
        <a:spcPct val="0"/>
      </a:spcBef>
      <a:spcAft>
        <a:spcPct val="0"/>
      </a:spcAft>
      <a:defRPr sz="2400" kern="1200">
        <a:solidFill>
          <a:schemeClr val="tx1"/>
        </a:solidFill>
        <a:latin typeface="Tahoma" charset="0"/>
        <a:ea typeface="+mn-ea"/>
        <a:cs typeface="+mn-cs"/>
      </a:defRPr>
    </a:lvl4pPr>
    <a:lvl5pPr marL="1828800" algn="l" rtl="0" fontAlgn="base">
      <a:spcBef>
        <a:spcPct val="0"/>
      </a:spcBef>
      <a:spcAft>
        <a:spcPct val="0"/>
      </a:spcAft>
      <a:defRPr sz="2400" kern="1200">
        <a:solidFill>
          <a:schemeClr val="tx1"/>
        </a:solidFill>
        <a:latin typeface="Tahoma" charset="0"/>
        <a:ea typeface="+mn-ea"/>
        <a:cs typeface="+mn-cs"/>
      </a:defRPr>
    </a:lvl5pPr>
    <a:lvl6pPr marL="2286000" algn="l" defTabSz="914400" rtl="0" eaLnBrk="1" latinLnBrk="0" hangingPunct="1">
      <a:defRPr sz="2400" kern="1200">
        <a:solidFill>
          <a:schemeClr val="tx1"/>
        </a:solidFill>
        <a:latin typeface="Tahoma" charset="0"/>
        <a:ea typeface="+mn-ea"/>
        <a:cs typeface="+mn-cs"/>
      </a:defRPr>
    </a:lvl6pPr>
    <a:lvl7pPr marL="2743200" algn="l" defTabSz="914400" rtl="0" eaLnBrk="1" latinLnBrk="0" hangingPunct="1">
      <a:defRPr sz="2400" kern="1200">
        <a:solidFill>
          <a:schemeClr val="tx1"/>
        </a:solidFill>
        <a:latin typeface="Tahoma" charset="0"/>
        <a:ea typeface="+mn-ea"/>
        <a:cs typeface="+mn-cs"/>
      </a:defRPr>
    </a:lvl7pPr>
    <a:lvl8pPr marL="3200400" algn="l" defTabSz="914400" rtl="0" eaLnBrk="1" latinLnBrk="0" hangingPunct="1">
      <a:defRPr sz="2400" kern="1200">
        <a:solidFill>
          <a:schemeClr val="tx1"/>
        </a:solidFill>
        <a:latin typeface="Tahoma" charset="0"/>
        <a:ea typeface="+mn-ea"/>
        <a:cs typeface="+mn-cs"/>
      </a:defRPr>
    </a:lvl8pPr>
    <a:lvl9pPr marL="3657600" algn="l" defTabSz="914400" rtl="0" eaLnBrk="1" latinLnBrk="0" hangingPunct="1">
      <a:defRPr sz="2400"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CCCCFF"/>
    <a:srgbClr val="6699FF"/>
    <a:srgbClr val="FFFF00"/>
    <a:srgbClr val="990033"/>
    <a:srgbClr val="FF0000"/>
    <a:srgbClr val="D5D5FF"/>
    <a:srgbClr val="0381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780" autoAdjust="0"/>
  </p:normalViewPr>
  <p:slideViewPr>
    <p:cSldViewPr>
      <p:cViewPr>
        <p:scale>
          <a:sx n="66" d="100"/>
          <a:sy n="66" d="100"/>
        </p:scale>
        <p:origin x="-1014" y="-8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defRPr sz="1200">
                <a:latin typeface="Times New Roman" charset="0"/>
              </a:defRPr>
            </a:lvl1pPr>
          </a:lstStyle>
          <a:p>
            <a:endParaRPr lang="en-US"/>
          </a:p>
        </p:txBody>
      </p:sp>
      <p:sp>
        <p:nvSpPr>
          <p:cNvPr id="40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defRPr sz="1200">
                <a:latin typeface="Times New Roman" charset="0"/>
              </a:defRPr>
            </a:lvl1pPr>
          </a:lstStyle>
          <a:p>
            <a:endParaRPr lang="en-US"/>
          </a:p>
        </p:txBody>
      </p:sp>
      <p:sp>
        <p:nvSpPr>
          <p:cNvPr id="410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defRPr sz="1200">
                <a:latin typeface="Times New Roman" charset="0"/>
              </a:defRPr>
            </a:lvl1pPr>
          </a:lstStyle>
          <a:p>
            <a:endParaRPr lang="en-US"/>
          </a:p>
        </p:txBody>
      </p:sp>
      <p:sp>
        <p:nvSpPr>
          <p:cNvPr id="410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defRPr sz="1200">
                <a:latin typeface="Times New Roman" charset="0"/>
              </a:defRPr>
            </a:lvl1pPr>
          </a:lstStyle>
          <a:p>
            <a:fld id="{C3981577-4B45-4628-AC6E-84084064DAE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819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397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499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1024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909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011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113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1229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1433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1638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1843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3481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457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3072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3277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4096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168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4301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680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349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048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253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451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662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867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758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861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963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065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553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656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3686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3891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192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294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4210" name="Group 2"/>
          <p:cNvGrpSpPr>
            <a:grpSpLocks/>
          </p:cNvGrpSpPr>
          <p:nvPr/>
        </p:nvGrpSpPr>
        <p:grpSpPr bwMode="auto">
          <a:xfrm>
            <a:off x="0" y="2438400"/>
            <a:ext cx="9009063" cy="1052513"/>
            <a:chOff x="0" y="1536"/>
            <a:chExt cx="5675" cy="663"/>
          </a:xfrm>
        </p:grpSpPr>
        <p:grpSp>
          <p:nvGrpSpPr>
            <p:cNvPr id="94211" name="Group 3"/>
            <p:cNvGrpSpPr>
              <a:grpSpLocks/>
            </p:cNvGrpSpPr>
            <p:nvPr/>
          </p:nvGrpSpPr>
          <p:grpSpPr bwMode="auto">
            <a:xfrm>
              <a:off x="183" y="1604"/>
              <a:ext cx="448" cy="299"/>
              <a:chOff x="720" y="336"/>
              <a:chExt cx="624" cy="432"/>
            </a:xfrm>
          </p:grpSpPr>
          <p:sp>
            <p:nvSpPr>
              <p:cNvPr id="942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942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94214" name="Group 6"/>
            <p:cNvGrpSpPr>
              <a:grpSpLocks/>
            </p:cNvGrpSpPr>
            <p:nvPr/>
          </p:nvGrpSpPr>
          <p:grpSpPr bwMode="auto">
            <a:xfrm>
              <a:off x="261" y="1870"/>
              <a:ext cx="465" cy="299"/>
              <a:chOff x="912" y="2640"/>
              <a:chExt cx="672" cy="432"/>
            </a:xfrm>
          </p:grpSpPr>
          <p:sp>
            <p:nvSpPr>
              <p:cNvPr id="94215"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94216"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9421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9421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9421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94220"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9422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94222"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94223"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r>
              <a:rPr lang="en-US"/>
              <a:t>1999 West Educational Publishing</a:t>
            </a:r>
          </a:p>
        </p:txBody>
      </p:sp>
      <p:sp>
        <p:nvSpPr>
          <p:cNvPr id="94224"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DDF4E9F0-CFC7-4E16-9BE5-AB09550ED83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1999 West Educational Publishing</a:t>
            </a:r>
          </a:p>
        </p:txBody>
      </p:sp>
      <p:sp>
        <p:nvSpPr>
          <p:cNvPr id="6" name="Slide Number Placeholder 5"/>
          <p:cNvSpPr>
            <a:spLocks noGrp="1"/>
          </p:cNvSpPr>
          <p:nvPr>
            <p:ph type="sldNum" sz="quarter" idx="12"/>
          </p:nvPr>
        </p:nvSpPr>
        <p:spPr/>
        <p:txBody>
          <a:bodyPr/>
          <a:lstStyle>
            <a:lvl1pPr>
              <a:defRPr/>
            </a:lvl1pPr>
          </a:lstStyle>
          <a:p>
            <a:fld id="{4CFCBE56-D6E7-4AA7-A159-C1B8381685D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1999 West Educational Publishing</a:t>
            </a:r>
          </a:p>
        </p:txBody>
      </p:sp>
      <p:sp>
        <p:nvSpPr>
          <p:cNvPr id="6" name="Slide Number Placeholder 5"/>
          <p:cNvSpPr>
            <a:spLocks noGrp="1"/>
          </p:cNvSpPr>
          <p:nvPr>
            <p:ph type="sldNum" sz="quarter" idx="12"/>
          </p:nvPr>
        </p:nvSpPr>
        <p:spPr/>
        <p:txBody>
          <a:bodyPr/>
          <a:lstStyle>
            <a:lvl1pPr>
              <a:defRPr/>
            </a:lvl1pPr>
          </a:lstStyle>
          <a:p>
            <a:fld id="{000CEFF6-B8E0-47B0-A06A-7EB9C98E69F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1999 West Educational Publishing</a:t>
            </a:r>
          </a:p>
        </p:txBody>
      </p:sp>
      <p:sp>
        <p:nvSpPr>
          <p:cNvPr id="6" name="Slide Number Placeholder 5"/>
          <p:cNvSpPr>
            <a:spLocks noGrp="1"/>
          </p:cNvSpPr>
          <p:nvPr>
            <p:ph type="sldNum" sz="quarter" idx="12"/>
          </p:nvPr>
        </p:nvSpPr>
        <p:spPr/>
        <p:txBody>
          <a:bodyPr/>
          <a:lstStyle>
            <a:lvl1pPr>
              <a:defRPr/>
            </a:lvl1pPr>
          </a:lstStyle>
          <a:p>
            <a:fld id="{A952262B-2940-4DFE-9146-6C7B3CAB5EE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1999 West Educational Publishing</a:t>
            </a:r>
          </a:p>
        </p:txBody>
      </p:sp>
      <p:sp>
        <p:nvSpPr>
          <p:cNvPr id="6" name="Slide Number Placeholder 5"/>
          <p:cNvSpPr>
            <a:spLocks noGrp="1"/>
          </p:cNvSpPr>
          <p:nvPr>
            <p:ph type="sldNum" sz="quarter" idx="12"/>
          </p:nvPr>
        </p:nvSpPr>
        <p:spPr/>
        <p:txBody>
          <a:bodyPr/>
          <a:lstStyle>
            <a:lvl1pPr>
              <a:defRPr/>
            </a:lvl1pPr>
          </a:lstStyle>
          <a:p>
            <a:fld id="{C61D3013-6A4D-4F34-B661-C640116A87C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1999 West Educational Publishing</a:t>
            </a:r>
          </a:p>
        </p:txBody>
      </p:sp>
      <p:sp>
        <p:nvSpPr>
          <p:cNvPr id="7" name="Slide Number Placeholder 6"/>
          <p:cNvSpPr>
            <a:spLocks noGrp="1"/>
          </p:cNvSpPr>
          <p:nvPr>
            <p:ph type="sldNum" sz="quarter" idx="12"/>
          </p:nvPr>
        </p:nvSpPr>
        <p:spPr/>
        <p:txBody>
          <a:bodyPr/>
          <a:lstStyle>
            <a:lvl1pPr>
              <a:defRPr/>
            </a:lvl1pPr>
          </a:lstStyle>
          <a:p>
            <a:fld id="{C08FE809-7919-44FA-B11F-FC04E9DA6B5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1999 West Educational Publishing</a:t>
            </a:r>
          </a:p>
        </p:txBody>
      </p:sp>
      <p:sp>
        <p:nvSpPr>
          <p:cNvPr id="9" name="Slide Number Placeholder 8"/>
          <p:cNvSpPr>
            <a:spLocks noGrp="1"/>
          </p:cNvSpPr>
          <p:nvPr>
            <p:ph type="sldNum" sz="quarter" idx="12"/>
          </p:nvPr>
        </p:nvSpPr>
        <p:spPr/>
        <p:txBody>
          <a:bodyPr/>
          <a:lstStyle>
            <a:lvl1pPr>
              <a:defRPr/>
            </a:lvl1pPr>
          </a:lstStyle>
          <a:p>
            <a:fld id="{F9237390-3F51-401E-B9BF-4D798707B9D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1999 West Educational Publishing</a:t>
            </a:r>
          </a:p>
        </p:txBody>
      </p:sp>
      <p:sp>
        <p:nvSpPr>
          <p:cNvPr id="5" name="Slide Number Placeholder 4"/>
          <p:cNvSpPr>
            <a:spLocks noGrp="1"/>
          </p:cNvSpPr>
          <p:nvPr>
            <p:ph type="sldNum" sz="quarter" idx="12"/>
          </p:nvPr>
        </p:nvSpPr>
        <p:spPr/>
        <p:txBody>
          <a:bodyPr/>
          <a:lstStyle>
            <a:lvl1pPr>
              <a:defRPr/>
            </a:lvl1pPr>
          </a:lstStyle>
          <a:p>
            <a:fld id="{5A712515-8C3A-498F-AB90-2BF1C80A3C7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1999 West Educational Publishing</a:t>
            </a:r>
          </a:p>
        </p:txBody>
      </p:sp>
      <p:sp>
        <p:nvSpPr>
          <p:cNvPr id="4" name="Slide Number Placeholder 3"/>
          <p:cNvSpPr>
            <a:spLocks noGrp="1"/>
          </p:cNvSpPr>
          <p:nvPr>
            <p:ph type="sldNum" sz="quarter" idx="12"/>
          </p:nvPr>
        </p:nvSpPr>
        <p:spPr/>
        <p:txBody>
          <a:bodyPr/>
          <a:lstStyle>
            <a:lvl1pPr>
              <a:defRPr/>
            </a:lvl1pPr>
          </a:lstStyle>
          <a:p>
            <a:fld id="{BD43148E-1AFB-4B8D-915A-54209DB5654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1999 West Educational Publishing</a:t>
            </a:r>
          </a:p>
        </p:txBody>
      </p:sp>
      <p:sp>
        <p:nvSpPr>
          <p:cNvPr id="7" name="Slide Number Placeholder 6"/>
          <p:cNvSpPr>
            <a:spLocks noGrp="1"/>
          </p:cNvSpPr>
          <p:nvPr>
            <p:ph type="sldNum" sz="quarter" idx="12"/>
          </p:nvPr>
        </p:nvSpPr>
        <p:spPr/>
        <p:txBody>
          <a:bodyPr/>
          <a:lstStyle>
            <a:lvl1pPr>
              <a:defRPr/>
            </a:lvl1pPr>
          </a:lstStyle>
          <a:p>
            <a:fld id="{E6847FA7-1053-43E6-BD7A-D0F69862E12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1999 West Educational Publishing</a:t>
            </a:r>
          </a:p>
        </p:txBody>
      </p:sp>
      <p:sp>
        <p:nvSpPr>
          <p:cNvPr id="7" name="Slide Number Placeholder 6"/>
          <p:cNvSpPr>
            <a:spLocks noGrp="1"/>
          </p:cNvSpPr>
          <p:nvPr>
            <p:ph type="sldNum" sz="quarter" idx="12"/>
          </p:nvPr>
        </p:nvSpPr>
        <p:spPr/>
        <p:txBody>
          <a:bodyPr/>
          <a:lstStyle>
            <a:lvl1pPr>
              <a:defRPr/>
            </a:lvl1pPr>
          </a:lstStyle>
          <a:p>
            <a:fld id="{49FE76D7-D59B-4CD6-AC54-DBBAB5F91BB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en-US"/>
          </a:p>
        </p:txBody>
      </p:sp>
      <p:sp>
        <p:nvSpPr>
          <p:cNvPr id="9318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en-US"/>
          </a:p>
        </p:txBody>
      </p:sp>
      <p:sp>
        <p:nvSpPr>
          <p:cNvPr id="9318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en-US"/>
          </a:p>
        </p:txBody>
      </p:sp>
      <p:sp>
        <p:nvSpPr>
          <p:cNvPr id="9318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en-US"/>
          </a:p>
        </p:txBody>
      </p:sp>
      <p:sp>
        <p:nvSpPr>
          <p:cNvPr id="9319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en-US"/>
          </a:p>
        </p:txBody>
      </p:sp>
      <p:sp>
        <p:nvSpPr>
          <p:cNvPr id="9319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en-US"/>
          </a:p>
        </p:txBody>
      </p:sp>
      <p:sp>
        <p:nvSpPr>
          <p:cNvPr id="9319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en-US"/>
          </a:p>
        </p:txBody>
      </p:sp>
      <p:sp>
        <p:nvSpPr>
          <p:cNvPr id="93193"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9319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319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93196"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r>
              <a:rPr lang="en-US"/>
              <a:t>1999 West Educational Publishing</a:t>
            </a:r>
          </a:p>
        </p:txBody>
      </p:sp>
      <p:sp>
        <p:nvSpPr>
          <p:cNvPr id="9319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6E624AC8-CDF8-4A5E-AE92-51C1F5AA951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charset="0"/>
        </a:defRPr>
      </a:lvl2pPr>
      <a:lvl3pPr algn="l" rtl="0" fontAlgn="base">
        <a:spcBef>
          <a:spcPct val="0"/>
        </a:spcBef>
        <a:spcAft>
          <a:spcPct val="0"/>
        </a:spcAft>
        <a:defRPr sz="4400">
          <a:solidFill>
            <a:schemeClr val="tx2"/>
          </a:solidFill>
          <a:latin typeface="Tahoma" charset="0"/>
        </a:defRPr>
      </a:lvl3pPr>
      <a:lvl4pPr algn="l" rtl="0" fontAlgn="base">
        <a:spcBef>
          <a:spcPct val="0"/>
        </a:spcBef>
        <a:spcAft>
          <a:spcPct val="0"/>
        </a:spcAft>
        <a:defRPr sz="4400">
          <a:solidFill>
            <a:schemeClr val="tx2"/>
          </a:solidFill>
          <a:latin typeface="Tahoma" charset="0"/>
        </a:defRPr>
      </a:lvl4pPr>
      <a:lvl5pPr algn="l" rtl="0" fontAlgn="base">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www.bea.doc.gov/" TargetMode="External"/><Relationship Id="rId3" Type="http://schemas.openxmlformats.org/officeDocument/2006/relationships/hyperlink" Target="http://www.firstgov.gov/" TargetMode="External"/><Relationship Id="rId7" Type="http://schemas.openxmlformats.org/officeDocument/2006/relationships/hyperlink" Target="http://www.wto.or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www.ustr.gov/" TargetMode="External"/><Relationship Id="rId5" Type="http://schemas.openxmlformats.org/officeDocument/2006/relationships/hyperlink" Target="http://www.ciber.bus.msu.edu/busres.htm" TargetMode="External"/><Relationship Id="rId4" Type="http://schemas.openxmlformats.org/officeDocument/2006/relationships/hyperlink" Target="http://www.ita.doc.gov/" TargetMode="External"/><Relationship Id="rId9" Type="http://schemas.openxmlformats.org/officeDocument/2006/relationships/hyperlink" Target="http://www.worldbank.org/"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762000" y="3581400"/>
            <a:ext cx="7772400" cy="1143000"/>
          </a:xfrm>
          <a:noFill/>
          <a:ln/>
        </p:spPr>
        <p:txBody>
          <a:bodyPr lIns="92075" tIns="46038" rIns="92075" bIns="46038" anchor="ctr"/>
          <a:lstStyle/>
          <a:p>
            <a:r>
              <a:rPr lang="en-US" sz="3200">
                <a:solidFill>
                  <a:schemeClr val="tx1"/>
                </a:solidFill>
              </a:rPr>
              <a:t>Chapter 1</a:t>
            </a:r>
            <a:endParaRPr lang="en-US"/>
          </a:p>
        </p:txBody>
      </p:sp>
      <p:sp>
        <p:nvSpPr>
          <p:cNvPr id="7171" name="Rectangle 3"/>
          <p:cNvSpPr>
            <a:spLocks noGrp="1" noChangeArrowheads="1"/>
          </p:cNvSpPr>
          <p:nvPr>
            <p:ph type="subTitle" idx="1"/>
          </p:nvPr>
        </p:nvSpPr>
        <p:spPr>
          <a:xfrm>
            <a:off x="1447800" y="1828800"/>
            <a:ext cx="6400800" cy="1981200"/>
          </a:xfrm>
          <a:noFill/>
          <a:ln/>
        </p:spPr>
        <p:txBody>
          <a:bodyPr lIns="92075" tIns="46038" rIns="92075" bIns="46038"/>
          <a:lstStyle/>
          <a:p>
            <a:r>
              <a:rPr lang="en-US" sz="4400">
                <a:solidFill>
                  <a:schemeClr val="tx2"/>
                </a:solidFill>
              </a:rPr>
              <a:t>Introduction to International Business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F8701770-3D44-479B-B5EC-EDA393BEAD66}" type="slidenum">
              <a:rPr lang="en-US"/>
              <a:pPr/>
              <a:t>10</a:t>
            </a:fld>
            <a:endParaRPr lang="en-US"/>
          </a:p>
        </p:txBody>
      </p:sp>
      <p:sp>
        <p:nvSpPr>
          <p:cNvPr id="79874" name="Rectangle 2"/>
          <p:cNvSpPr>
            <a:spLocks noGrp="1" noChangeArrowheads="1"/>
          </p:cNvSpPr>
          <p:nvPr>
            <p:ph type="title"/>
          </p:nvPr>
        </p:nvSpPr>
        <p:spPr>
          <a:xfrm>
            <a:off x="2133600" y="152400"/>
            <a:ext cx="6092825" cy="755650"/>
          </a:xfrm>
          <a:noFill/>
          <a:ln/>
        </p:spPr>
        <p:txBody>
          <a:bodyPr lIns="90487" tIns="44450" rIns="90487" bIns="44450" anchor="ctr"/>
          <a:lstStyle/>
          <a:p>
            <a:r>
              <a:rPr lang="en-US" altLang="en-US" sz="4000"/>
              <a:t>Legal Systems and International Business</a:t>
            </a:r>
          </a:p>
        </p:txBody>
      </p:sp>
      <p:sp>
        <p:nvSpPr>
          <p:cNvPr id="79875" name="Rectangle 3"/>
          <p:cNvSpPr>
            <a:spLocks noGrp="1" noChangeArrowheads="1"/>
          </p:cNvSpPr>
          <p:nvPr>
            <p:ph type="body" idx="1"/>
          </p:nvPr>
        </p:nvSpPr>
        <p:spPr>
          <a:xfrm>
            <a:off x="609600" y="1219200"/>
            <a:ext cx="8763000" cy="5094288"/>
          </a:xfrm>
          <a:noFill/>
          <a:ln/>
        </p:spPr>
        <p:txBody>
          <a:bodyPr lIns="90487" tIns="44450" rIns="90487" bIns="44450"/>
          <a:lstStyle/>
          <a:p>
            <a:pPr>
              <a:lnSpc>
                <a:spcPct val="90000"/>
              </a:lnSpc>
            </a:pPr>
            <a:r>
              <a:rPr lang="en-US" altLang="en-US" sz="2800" b="1"/>
              <a:t>Legal Systems and International Business</a:t>
            </a:r>
          </a:p>
          <a:p>
            <a:pPr lvl="1">
              <a:lnSpc>
                <a:spcPct val="90000"/>
              </a:lnSpc>
            </a:pPr>
            <a:r>
              <a:rPr lang="en-US" altLang="en-US" sz="2400" b="1"/>
              <a:t>property rights</a:t>
            </a:r>
          </a:p>
          <a:p>
            <a:pPr lvl="2">
              <a:lnSpc>
                <a:spcPct val="90000"/>
              </a:lnSpc>
            </a:pPr>
            <a:r>
              <a:rPr lang="en-US" altLang="en-US" sz="2000" b="1"/>
              <a:t>use of a resource</a:t>
            </a:r>
          </a:p>
          <a:p>
            <a:pPr lvl="2">
              <a:lnSpc>
                <a:spcPct val="90000"/>
              </a:lnSpc>
            </a:pPr>
            <a:r>
              <a:rPr lang="en-US" altLang="en-US" sz="2000" b="1"/>
              <a:t>use made of income from resource</a:t>
            </a:r>
          </a:p>
          <a:p>
            <a:pPr lvl="2">
              <a:lnSpc>
                <a:spcPct val="90000"/>
              </a:lnSpc>
            </a:pPr>
            <a:r>
              <a:rPr lang="en-US" altLang="en-US" sz="2000" b="1"/>
              <a:t>enforcement issues</a:t>
            </a:r>
          </a:p>
          <a:p>
            <a:pPr lvl="2">
              <a:lnSpc>
                <a:spcPct val="90000"/>
              </a:lnSpc>
            </a:pPr>
            <a:r>
              <a:rPr lang="en-US" altLang="en-US" sz="2000" b="1"/>
              <a:t>Public vs private action violations</a:t>
            </a:r>
          </a:p>
          <a:p>
            <a:pPr lvl="1">
              <a:lnSpc>
                <a:spcPct val="90000"/>
              </a:lnSpc>
            </a:pPr>
            <a:r>
              <a:rPr lang="en-US" altLang="en-US" sz="2400" b="1"/>
              <a:t>protection of Intellectual Property</a:t>
            </a:r>
          </a:p>
          <a:p>
            <a:pPr lvl="2">
              <a:lnSpc>
                <a:spcPct val="90000"/>
              </a:lnSpc>
            </a:pPr>
            <a:r>
              <a:rPr lang="en-US" altLang="en-US" sz="2000" b="1"/>
              <a:t>patent: inventors’ exclusive rights to manufacture, use, sale an invention</a:t>
            </a:r>
          </a:p>
          <a:p>
            <a:pPr lvl="2">
              <a:lnSpc>
                <a:spcPct val="90000"/>
              </a:lnSpc>
            </a:pPr>
            <a:r>
              <a:rPr lang="en-US" altLang="en-US" sz="2000" b="1"/>
              <a:t>copyright: same for authors, composers, artists, publishers</a:t>
            </a:r>
          </a:p>
          <a:p>
            <a:pPr lvl="2">
              <a:lnSpc>
                <a:spcPct val="90000"/>
              </a:lnSpc>
            </a:pPr>
            <a:r>
              <a:rPr lang="en-US" altLang="en-US" sz="2000" b="1"/>
              <a:t>trademarks:  unique designs and names, often officially registered</a:t>
            </a:r>
          </a:p>
          <a:p>
            <a:pPr lvl="2">
              <a:lnSpc>
                <a:spcPct val="90000"/>
              </a:lnSpc>
            </a:pPr>
            <a:r>
              <a:rPr lang="en-US" altLang="en-US" sz="2000" b="1"/>
              <a:t>Paris Convention for the Protection of Industrial Property (96 countries)</a:t>
            </a:r>
          </a:p>
          <a:p>
            <a:pPr lvl="2">
              <a:lnSpc>
                <a:spcPct val="90000"/>
              </a:lnSpc>
            </a:pPr>
            <a:r>
              <a:rPr lang="en-US" altLang="en-US" sz="2000" b="1"/>
              <a:t>WTO/GATT</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79874"/>
                                        </p:tgtEl>
                                        <p:attrNameLst>
                                          <p:attrName>style.visibility</p:attrName>
                                        </p:attrNameLst>
                                      </p:cBhvr>
                                      <p:to>
                                        <p:strVal val="visible"/>
                                      </p:to>
                                    </p:set>
                                    <p:animEffect transition="in" filter="barn(outHorizontal)">
                                      <p:cBhvr>
                                        <p:cTn id="7" dur="500"/>
                                        <p:tgtEl>
                                          <p:spTgt spid="79874"/>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528" fill="hold" grpId="0" nodeType="clickEffect">
                                  <p:stCondLst>
                                    <p:cond delay="0"/>
                                  </p:stCondLst>
                                  <p:childTnLst>
                                    <p:set>
                                      <p:cBhvr>
                                        <p:cTn id="11" dur="1" fill="hold">
                                          <p:stCondLst>
                                            <p:cond delay="0"/>
                                          </p:stCondLst>
                                        </p:cTn>
                                        <p:tgtEl>
                                          <p:spTgt spid="79875">
                                            <p:txEl>
                                              <p:pRg st="0" end="0"/>
                                            </p:txEl>
                                          </p:spTgt>
                                        </p:tgtEl>
                                        <p:attrNameLst>
                                          <p:attrName>style.visibility</p:attrName>
                                        </p:attrNameLst>
                                      </p:cBhvr>
                                      <p:to>
                                        <p:strVal val="visible"/>
                                      </p:to>
                                    </p:set>
                                    <p:anim calcmode="lin" valueType="num">
                                      <p:cBhvr>
                                        <p:cTn id="12" dur="500" fill="hold"/>
                                        <p:tgtEl>
                                          <p:spTgt spid="79875">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79875">
                                            <p:txEl>
                                              <p:pRg st="0" end="0"/>
                                            </p:txEl>
                                          </p:spTgt>
                                        </p:tgtEl>
                                        <p:attrNameLst>
                                          <p:attrName>ppt_h</p:attrName>
                                        </p:attrNameLst>
                                      </p:cBhvr>
                                      <p:tavLst>
                                        <p:tav tm="0">
                                          <p:val>
                                            <p:fltVal val="0"/>
                                          </p:val>
                                        </p:tav>
                                        <p:tav tm="100000">
                                          <p:val>
                                            <p:strVal val="#ppt_h"/>
                                          </p:val>
                                        </p:tav>
                                      </p:tavLst>
                                    </p:anim>
                                    <p:anim calcmode="lin" valueType="num">
                                      <p:cBhvr>
                                        <p:cTn id="14" dur="500" fill="hold"/>
                                        <p:tgtEl>
                                          <p:spTgt spid="79875">
                                            <p:txEl>
                                              <p:pRg st="0" end="0"/>
                                            </p:txEl>
                                          </p:spTgt>
                                        </p:tgtEl>
                                        <p:attrNameLst>
                                          <p:attrName>ppt_x</p:attrName>
                                        </p:attrNameLst>
                                      </p:cBhvr>
                                      <p:tavLst>
                                        <p:tav tm="0">
                                          <p:val>
                                            <p:fltVal val="0.5"/>
                                          </p:val>
                                        </p:tav>
                                        <p:tav tm="100000">
                                          <p:val>
                                            <p:strVal val="#ppt_x"/>
                                          </p:val>
                                        </p:tav>
                                      </p:tavLst>
                                    </p:anim>
                                    <p:anim calcmode="lin" valueType="num">
                                      <p:cBhvr>
                                        <p:cTn id="15" dur="500" fill="hold"/>
                                        <p:tgtEl>
                                          <p:spTgt spid="79875">
                                            <p:txEl>
                                              <p:pRg st="0" end="0"/>
                                            </p:txEl>
                                          </p:spTgt>
                                        </p:tgtEl>
                                        <p:attrNameLst>
                                          <p:attrName>ppt_y</p:attrName>
                                        </p:attrNameLst>
                                      </p:cBhvr>
                                      <p:tavLst>
                                        <p:tav tm="0">
                                          <p:val>
                                            <p:fltVal val="0.5"/>
                                          </p:val>
                                        </p:tav>
                                        <p:tav tm="100000">
                                          <p:val>
                                            <p:strVal val="#ppt_y"/>
                                          </p:val>
                                        </p:tav>
                                      </p:tavLst>
                                    </p:anim>
                                  </p:childTnLst>
                                </p:cTn>
                              </p:par>
                              <p:par>
                                <p:cTn id="16" presetID="23" presetClass="entr" presetSubtype="528" fill="hold" grpId="0" nodeType="withEffect">
                                  <p:stCondLst>
                                    <p:cond delay="0"/>
                                  </p:stCondLst>
                                  <p:childTnLst>
                                    <p:set>
                                      <p:cBhvr>
                                        <p:cTn id="17" dur="1" fill="hold">
                                          <p:stCondLst>
                                            <p:cond delay="0"/>
                                          </p:stCondLst>
                                        </p:cTn>
                                        <p:tgtEl>
                                          <p:spTgt spid="79875">
                                            <p:txEl>
                                              <p:pRg st="1" end="1"/>
                                            </p:txEl>
                                          </p:spTgt>
                                        </p:tgtEl>
                                        <p:attrNameLst>
                                          <p:attrName>style.visibility</p:attrName>
                                        </p:attrNameLst>
                                      </p:cBhvr>
                                      <p:to>
                                        <p:strVal val="visible"/>
                                      </p:to>
                                    </p:set>
                                    <p:anim calcmode="lin" valueType="num">
                                      <p:cBhvr>
                                        <p:cTn id="18" dur="500" fill="hold"/>
                                        <p:tgtEl>
                                          <p:spTgt spid="79875">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79875">
                                            <p:txEl>
                                              <p:pRg st="1" end="1"/>
                                            </p:txEl>
                                          </p:spTgt>
                                        </p:tgtEl>
                                        <p:attrNameLst>
                                          <p:attrName>ppt_h</p:attrName>
                                        </p:attrNameLst>
                                      </p:cBhvr>
                                      <p:tavLst>
                                        <p:tav tm="0">
                                          <p:val>
                                            <p:fltVal val="0"/>
                                          </p:val>
                                        </p:tav>
                                        <p:tav tm="100000">
                                          <p:val>
                                            <p:strVal val="#ppt_h"/>
                                          </p:val>
                                        </p:tav>
                                      </p:tavLst>
                                    </p:anim>
                                    <p:anim calcmode="lin" valueType="num">
                                      <p:cBhvr>
                                        <p:cTn id="20" dur="500" fill="hold"/>
                                        <p:tgtEl>
                                          <p:spTgt spid="79875">
                                            <p:txEl>
                                              <p:pRg st="1" end="1"/>
                                            </p:txEl>
                                          </p:spTgt>
                                        </p:tgtEl>
                                        <p:attrNameLst>
                                          <p:attrName>ppt_x</p:attrName>
                                        </p:attrNameLst>
                                      </p:cBhvr>
                                      <p:tavLst>
                                        <p:tav tm="0">
                                          <p:val>
                                            <p:fltVal val="0.5"/>
                                          </p:val>
                                        </p:tav>
                                        <p:tav tm="100000">
                                          <p:val>
                                            <p:strVal val="#ppt_x"/>
                                          </p:val>
                                        </p:tav>
                                      </p:tavLst>
                                    </p:anim>
                                    <p:anim calcmode="lin" valueType="num">
                                      <p:cBhvr>
                                        <p:cTn id="21" dur="500" fill="hold"/>
                                        <p:tgtEl>
                                          <p:spTgt spid="79875">
                                            <p:txEl>
                                              <p:pRg st="1" end="1"/>
                                            </p:txEl>
                                          </p:spTgt>
                                        </p:tgtEl>
                                        <p:attrNameLst>
                                          <p:attrName>ppt_y</p:attrName>
                                        </p:attrNameLst>
                                      </p:cBhvr>
                                      <p:tavLst>
                                        <p:tav tm="0">
                                          <p:val>
                                            <p:fltVal val="0.5"/>
                                          </p:val>
                                        </p:tav>
                                        <p:tav tm="100000">
                                          <p:val>
                                            <p:strVal val="#ppt_y"/>
                                          </p:val>
                                        </p:tav>
                                      </p:tavLst>
                                    </p:anim>
                                  </p:childTnLst>
                                </p:cTn>
                              </p:par>
                              <p:par>
                                <p:cTn id="22" presetID="23" presetClass="entr" presetSubtype="528" fill="hold" grpId="0" nodeType="withEffect">
                                  <p:stCondLst>
                                    <p:cond delay="0"/>
                                  </p:stCondLst>
                                  <p:childTnLst>
                                    <p:set>
                                      <p:cBhvr>
                                        <p:cTn id="23" dur="1" fill="hold">
                                          <p:stCondLst>
                                            <p:cond delay="0"/>
                                          </p:stCondLst>
                                        </p:cTn>
                                        <p:tgtEl>
                                          <p:spTgt spid="79875">
                                            <p:txEl>
                                              <p:pRg st="2" end="2"/>
                                            </p:txEl>
                                          </p:spTgt>
                                        </p:tgtEl>
                                        <p:attrNameLst>
                                          <p:attrName>style.visibility</p:attrName>
                                        </p:attrNameLst>
                                      </p:cBhvr>
                                      <p:to>
                                        <p:strVal val="visible"/>
                                      </p:to>
                                    </p:set>
                                    <p:anim calcmode="lin" valueType="num">
                                      <p:cBhvr>
                                        <p:cTn id="24" dur="500" fill="hold"/>
                                        <p:tgtEl>
                                          <p:spTgt spid="79875">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79875">
                                            <p:txEl>
                                              <p:pRg st="2" end="2"/>
                                            </p:txEl>
                                          </p:spTgt>
                                        </p:tgtEl>
                                        <p:attrNameLst>
                                          <p:attrName>ppt_h</p:attrName>
                                        </p:attrNameLst>
                                      </p:cBhvr>
                                      <p:tavLst>
                                        <p:tav tm="0">
                                          <p:val>
                                            <p:fltVal val="0"/>
                                          </p:val>
                                        </p:tav>
                                        <p:tav tm="100000">
                                          <p:val>
                                            <p:strVal val="#ppt_h"/>
                                          </p:val>
                                        </p:tav>
                                      </p:tavLst>
                                    </p:anim>
                                    <p:anim calcmode="lin" valueType="num">
                                      <p:cBhvr>
                                        <p:cTn id="26" dur="500" fill="hold"/>
                                        <p:tgtEl>
                                          <p:spTgt spid="79875">
                                            <p:txEl>
                                              <p:pRg st="2" end="2"/>
                                            </p:txEl>
                                          </p:spTgt>
                                        </p:tgtEl>
                                        <p:attrNameLst>
                                          <p:attrName>ppt_x</p:attrName>
                                        </p:attrNameLst>
                                      </p:cBhvr>
                                      <p:tavLst>
                                        <p:tav tm="0">
                                          <p:val>
                                            <p:fltVal val="0.5"/>
                                          </p:val>
                                        </p:tav>
                                        <p:tav tm="100000">
                                          <p:val>
                                            <p:strVal val="#ppt_x"/>
                                          </p:val>
                                        </p:tav>
                                      </p:tavLst>
                                    </p:anim>
                                    <p:anim calcmode="lin" valueType="num">
                                      <p:cBhvr>
                                        <p:cTn id="27" dur="500" fill="hold"/>
                                        <p:tgtEl>
                                          <p:spTgt spid="79875">
                                            <p:txEl>
                                              <p:pRg st="2" end="2"/>
                                            </p:txEl>
                                          </p:spTgt>
                                        </p:tgtEl>
                                        <p:attrNameLst>
                                          <p:attrName>ppt_y</p:attrName>
                                        </p:attrNameLst>
                                      </p:cBhvr>
                                      <p:tavLst>
                                        <p:tav tm="0">
                                          <p:val>
                                            <p:fltVal val="0.5"/>
                                          </p:val>
                                        </p:tav>
                                        <p:tav tm="100000">
                                          <p:val>
                                            <p:strVal val="#ppt_y"/>
                                          </p:val>
                                        </p:tav>
                                      </p:tavLst>
                                    </p:anim>
                                  </p:childTnLst>
                                </p:cTn>
                              </p:par>
                              <p:par>
                                <p:cTn id="28" presetID="23" presetClass="entr" presetSubtype="528" fill="hold" grpId="0" nodeType="withEffect">
                                  <p:stCondLst>
                                    <p:cond delay="0"/>
                                  </p:stCondLst>
                                  <p:childTnLst>
                                    <p:set>
                                      <p:cBhvr>
                                        <p:cTn id="29" dur="1" fill="hold">
                                          <p:stCondLst>
                                            <p:cond delay="0"/>
                                          </p:stCondLst>
                                        </p:cTn>
                                        <p:tgtEl>
                                          <p:spTgt spid="79875">
                                            <p:txEl>
                                              <p:pRg st="3" end="3"/>
                                            </p:txEl>
                                          </p:spTgt>
                                        </p:tgtEl>
                                        <p:attrNameLst>
                                          <p:attrName>style.visibility</p:attrName>
                                        </p:attrNameLst>
                                      </p:cBhvr>
                                      <p:to>
                                        <p:strVal val="visible"/>
                                      </p:to>
                                    </p:set>
                                    <p:anim calcmode="lin" valueType="num">
                                      <p:cBhvr>
                                        <p:cTn id="30" dur="500" fill="hold"/>
                                        <p:tgtEl>
                                          <p:spTgt spid="79875">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79875">
                                            <p:txEl>
                                              <p:pRg st="3" end="3"/>
                                            </p:txEl>
                                          </p:spTgt>
                                        </p:tgtEl>
                                        <p:attrNameLst>
                                          <p:attrName>ppt_h</p:attrName>
                                        </p:attrNameLst>
                                      </p:cBhvr>
                                      <p:tavLst>
                                        <p:tav tm="0">
                                          <p:val>
                                            <p:fltVal val="0"/>
                                          </p:val>
                                        </p:tav>
                                        <p:tav tm="100000">
                                          <p:val>
                                            <p:strVal val="#ppt_h"/>
                                          </p:val>
                                        </p:tav>
                                      </p:tavLst>
                                    </p:anim>
                                    <p:anim calcmode="lin" valueType="num">
                                      <p:cBhvr>
                                        <p:cTn id="32" dur="500" fill="hold"/>
                                        <p:tgtEl>
                                          <p:spTgt spid="79875">
                                            <p:txEl>
                                              <p:pRg st="3" end="3"/>
                                            </p:txEl>
                                          </p:spTgt>
                                        </p:tgtEl>
                                        <p:attrNameLst>
                                          <p:attrName>ppt_x</p:attrName>
                                        </p:attrNameLst>
                                      </p:cBhvr>
                                      <p:tavLst>
                                        <p:tav tm="0">
                                          <p:val>
                                            <p:fltVal val="0.5"/>
                                          </p:val>
                                        </p:tav>
                                        <p:tav tm="100000">
                                          <p:val>
                                            <p:strVal val="#ppt_x"/>
                                          </p:val>
                                        </p:tav>
                                      </p:tavLst>
                                    </p:anim>
                                    <p:anim calcmode="lin" valueType="num">
                                      <p:cBhvr>
                                        <p:cTn id="33" dur="500" fill="hold"/>
                                        <p:tgtEl>
                                          <p:spTgt spid="79875">
                                            <p:txEl>
                                              <p:pRg st="3" end="3"/>
                                            </p:txEl>
                                          </p:spTgt>
                                        </p:tgtEl>
                                        <p:attrNameLst>
                                          <p:attrName>ppt_y</p:attrName>
                                        </p:attrNameLst>
                                      </p:cBhvr>
                                      <p:tavLst>
                                        <p:tav tm="0">
                                          <p:val>
                                            <p:fltVal val="0.5"/>
                                          </p:val>
                                        </p:tav>
                                        <p:tav tm="100000">
                                          <p:val>
                                            <p:strVal val="#ppt_y"/>
                                          </p:val>
                                        </p:tav>
                                      </p:tavLst>
                                    </p:anim>
                                  </p:childTnLst>
                                </p:cTn>
                              </p:par>
                              <p:par>
                                <p:cTn id="34" presetID="23" presetClass="entr" presetSubtype="528" fill="hold" grpId="0" nodeType="withEffect">
                                  <p:stCondLst>
                                    <p:cond delay="0"/>
                                  </p:stCondLst>
                                  <p:childTnLst>
                                    <p:set>
                                      <p:cBhvr>
                                        <p:cTn id="35" dur="1" fill="hold">
                                          <p:stCondLst>
                                            <p:cond delay="0"/>
                                          </p:stCondLst>
                                        </p:cTn>
                                        <p:tgtEl>
                                          <p:spTgt spid="79875">
                                            <p:txEl>
                                              <p:pRg st="4" end="4"/>
                                            </p:txEl>
                                          </p:spTgt>
                                        </p:tgtEl>
                                        <p:attrNameLst>
                                          <p:attrName>style.visibility</p:attrName>
                                        </p:attrNameLst>
                                      </p:cBhvr>
                                      <p:to>
                                        <p:strVal val="visible"/>
                                      </p:to>
                                    </p:set>
                                    <p:anim calcmode="lin" valueType="num">
                                      <p:cBhvr>
                                        <p:cTn id="36" dur="500" fill="hold"/>
                                        <p:tgtEl>
                                          <p:spTgt spid="79875">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79875">
                                            <p:txEl>
                                              <p:pRg st="4" end="4"/>
                                            </p:txEl>
                                          </p:spTgt>
                                        </p:tgtEl>
                                        <p:attrNameLst>
                                          <p:attrName>ppt_h</p:attrName>
                                        </p:attrNameLst>
                                      </p:cBhvr>
                                      <p:tavLst>
                                        <p:tav tm="0">
                                          <p:val>
                                            <p:fltVal val="0"/>
                                          </p:val>
                                        </p:tav>
                                        <p:tav tm="100000">
                                          <p:val>
                                            <p:strVal val="#ppt_h"/>
                                          </p:val>
                                        </p:tav>
                                      </p:tavLst>
                                    </p:anim>
                                    <p:anim calcmode="lin" valueType="num">
                                      <p:cBhvr>
                                        <p:cTn id="38" dur="500" fill="hold"/>
                                        <p:tgtEl>
                                          <p:spTgt spid="79875">
                                            <p:txEl>
                                              <p:pRg st="4" end="4"/>
                                            </p:txEl>
                                          </p:spTgt>
                                        </p:tgtEl>
                                        <p:attrNameLst>
                                          <p:attrName>ppt_x</p:attrName>
                                        </p:attrNameLst>
                                      </p:cBhvr>
                                      <p:tavLst>
                                        <p:tav tm="0">
                                          <p:val>
                                            <p:fltVal val="0.5"/>
                                          </p:val>
                                        </p:tav>
                                        <p:tav tm="100000">
                                          <p:val>
                                            <p:strVal val="#ppt_x"/>
                                          </p:val>
                                        </p:tav>
                                      </p:tavLst>
                                    </p:anim>
                                    <p:anim calcmode="lin" valueType="num">
                                      <p:cBhvr>
                                        <p:cTn id="39" dur="500" fill="hold"/>
                                        <p:tgtEl>
                                          <p:spTgt spid="79875">
                                            <p:txEl>
                                              <p:pRg st="4" end="4"/>
                                            </p:txEl>
                                          </p:spTgt>
                                        </p:tgtEl>
                                        <p:attrNameLst>
                                          <p:attrName>ppt_y</p:attrName>
                                        </p:attrNameLst>
                                      </p:cBhvr>
                                      <p:tavLst>
                                        <p:tav tm="0">
                                          <p:val>
                                            <p:fltVal val="0.5"/>
                                          </p:val>
                                        </p:tav>
                                        <p:tav tm="100000">
                                          <p:val>
                                            <p:strVal val="#ppt_y"/>
                                          </p:val>
                                        </p:tav>
                                      </p:tavLst>
                                    </p:anim>
                                  </p:childTnLst>
                                </p:cTn>
                              </p:par>
                              <p:par>
                                <p:cTn id="40" presetID="23" presetClass="entr" presetSubtype="528" fill="hold" grpId="0" nodeType="withEffect">
                                  <p:stCondLst>
                                    <p:cond delay="0"/>
                                  </p:stCondLst>
                                  <p:childTnLst>
                                    <p:set>
                                      <p:cBhvr>
                                        <p:cTn id="41" dur="1" fill="hold">
                                          <p:stCondLst>
                                            <p:cond delay="0"/>
                                          </p:stCondLst>
                                        </p:cTn>
                                        <p:tgtEl>
                                          <p:spTgt spid="79875">
                                            <p:txEl>
                                              <p:pRg st="5" end="5"/>
                                            </p:txEl>
                                          </p:spTgt>
                                        </p:tgtEl>
                                        <p:attrNameLst>
                                          <p:attrName>style.visibility</p:attrName>
                                        </p:attrNameLst>
                                      </p:cBhvr>
                                      <p:to>
                                        <p:strVal val="visible"/>
                                      </p:to>
                                    </p:set>
                                    <p:anim calcmode="lin" valueType="num">
                                      <p:cBhvr>
                                        <p:cTn id="42" dur="500" fill="hold"/>
                                        <p:tgtEl>
                                          <p:spTgt spid="7987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79875">
                                            <p:txEl>
                                              <p:pRg st="5" end="5"/>
                                            </p:txEl>
                                          </p:spTgt>
                                        </p:tgtEl>
                                        <p:attrNameLst>
                                          <p:attrName>ppt_h</p:attrName>
                                        </p:attrNameLst>
                                      </p:cBhvr>
                                      <p:tavLst>
                                        <p:tav tm="0">
                                          <p:val>
                                            <p:fltVal val="0"/>
                                          </p:val>
                                        </p:tav>
                                        <p:tav tm="100000">
                                          <p:val>
                                            <p:strVal val="#ppt_h"/>
                                          </p:val>
                                        </p:tav>
                                      </p:tavLst>
                                    </p:anim>
                                    <p:anim calcmode="lin" valueType="num">
                                      <p:cBhvr>
                                        <p:cTn id="44" dur="500" fill="hold"/>
                                        <p:tgtEl>
                                          <p:spTgt spid="79875">
                                            <p:txEl>
                                              <p:pRg st="5" end="5"/>
                                            </p:txEl>
                                          </p:spTgt>
                                        </p:tgtEl>
                                        <p:attrNameLst>
                                          <p:attrName>ppt_x</p:attrName>
                                        </p:attrNameLst>
                                      </p:cBhvr>
                                      <p:tavLst>
                                        <p:tav tm="0">
                                          <p:val>
                                            <p:fltVal val="0.5"/>
                                          </p:val>
                                        </p:tav>
                                        <p:tav tm="100000">
                                          <p:val>
                                            <p:strVal val="#ppt_x"/>
                                          </p:val>
                                        </p:tav>
                                      </p:tavLst>
                                    </p:anim>
                                    <p:anim calcmode="lin" valueType="num">
                                      <p:cBhvr>
                                        <p:cTn id="45" dur="500" fill="hold"/>
                                        <p:tgtEl>
                                          <p:spTgt spid="79875">
                                            <p:txEl>
                                              <p:pRg st="5" end="5"/>
                                            </p:txEl>
                                          </p:spTgt>
                                        </p:tgtEl>
                                        <p:attrNameLst>
                                          <p:attrName>ppt_y</p:attrName>
                                        </p:attrNameLst>
                                      </p:cBhvr>
                                      <p:tavLst>
                                        <p:tav tm="0">
                                          <p:val>
                                            <p:fltVal val="0.5"/>
                                          </p:val>
                                        </p:tav>
                                        <p:tav tm="100000">
                                          <p:val>
                                            <p:strVal val="#ppt_y"/>
                                          </p:val>
                                        </p:tav>
                                      </p:tavLst>
                                    </p:anim>
                                  </p:childTnLst>
                                </p:cTn>
                              </p:par>
                              <p:par>
                                <p:cTn id="46" presetID="23" presetClass="entr" presetSubtype="528" fill="hold" grpId="0" nodeType="withEffect">
                                  <p:stCondLst>
                                    <p:cond delay="0"/>
                                  </p:stCondLst>
                                  <p:childTnLst>
                                    <p:set>
                                      <p:cBhvr>
                                        <p:cTn id="47" dur="1" fill="hold">
                                          <p:stCondLst>
                                            <p:cond delay="0"/>
                                          </p:stCondLst>
                                        </p:cTn>
                                        <p:tgtEl>
                                          <p:spTgt spid="79875">
                                            <p:txEl>
                                              <p:pRg st="6" end="6"/>
                                            </p:txEl>
                                          </p:spTgt>
                                        </p:tgtEl>
                                        <p:attrNameLst>
                                          <p:attrName>style.visibility</p:attrName>
                                        </p:attrNameLst>
                                      </p:cBhvr>
                                      <p:to>
                                        <p:strVal val="visible"/>
                                      </p:to>
                                    </p:set>
                                    <p:anim calcmode="lin" valueType="num">
                                      <p:cBhvr>
                                        <p:cTn id="48" dur="500" fill="hold"/>
                                        <p:tgtEl>
                                          <p:spTgt spid="79875">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79875">
                                            <p:txEl>
                                              <p:pRg st="6" end="6"/>
                                            </p:txEl>
                                          </p:spTgt>
                                        </p:tgtEl>
                                        <p:attrNameLst>
                                          <p:attrName>ppt_h</p:attrName>
                                        </p:attrNameLst>
                                      </p:cBhvr>
                                      <p:tavLst>
                                        <p:tav tm="0">
                                          <p:val>
                                            <p:fltVal val="0"/>
                                          </p:val>
                                        </p:tav>
                                        <p:tav tm="100000">
                                          <p:val>
                                            <p:strVal val="#ppt_h"/>
                                          </p:val>
                                        </p:tav>
                                      </p:tavLst>
                                    </p:anim>
                                    <p:anim calcmode="lin" valueType="num">
                                      <p:cBhvr>
                                        <p:cTn id="50" dur="500" fill="hold"/>
                                        <p:tgtEl>
                                          <p:spTgt spid="79875">
                                            <p:txEl>
                                              <p:pRg st="6" end="6"/>
                                            </p:txEl>
                                          </p:spTgt>
                                        </p:tgtEl>
                                        <p:attrNameLst>
                                          <p:attrName>ppt_x</p:attrName>
                                        </p:attrNameLst>
                                      </p:cBhvr>
                                      <p:tavLst>
                                        <p:tav tm="0">
                                          <p:val>
                                            <p:fltVal val="0.5"/>
                                          </p:val>
                                        </p:tav>
                                        <p:tav tm="100000">
                                          <p:val>
                                            <p:strVal val="#ppt_x"/>
                                          </p:val>
                                        </p:tav>
                                      </p:tavLst>
                                    </p:anim>
                                    <p:anim calcmode="lin" valueType="num">
                                      <p:cBhvr>
                                        <p:cTn id="51" dur="500" fill="hold"/>
                                        <p:tgtEl>
                                          <p:spTgt spid="79875">
                                            <p:txEl>
                                              <p:pRg st="6" end="6"/>
                                            </p:txEl>
                                          </p:spTgt>
                                        </p:tgtEl>
                                        <p:attrNameLst>
                                          <p:attrName>ppt_y</p:attrName>
                                        </p:attrNameLst>
                                      </p:cBhvr>
                                      <p:tavLst>
                                        <p:tav tm="0">
                                          <p:val>
                                            <p:fltVal val="0.5"/>
                                          </p:val>
                                        </p:tav>
                                        <p:tav tm="100000">
                                          <p:val>
                                            <p:strVal val="#ppt_y"/>
                                          </p:val>
                                        </p:tav>
                                      </p:tavLst>
                                    </p:anim>
                                  </p:childTnLst>
                                </p:cTn>
                              </p:par>
                              <p:par>
                                <p:cTn id="52" presetID="23" presetClass="entr" presetSubtype="528" fill="hold" grpId="0" nodeType="withEffect">
                                  <p:stCondLst>
                                    <p:cond delay="0"/>
                                  </p:stCondLst>
                                  <p:childTnLst>
                                    <p:set>
                                      <p:cBhvr>
                                        <p:cTn id="53" dur="1" fill="hold">
                                          <p:stCondLst>
                                            <p:cond delay="0"/>
                                          </p:stCondLst>
                                        </p:cTn>
                                        <p:tgtEl>
                                          <p:spTgt spid="79875">
                                            <p:txEl>
                                              <p:pRg st="7" end="7"/>
                                            </p:txEl>
                                          </p:spTgt>
                                        </p:tgtEl>
                                        <p:attrNameLst>
                                          <p:attrName>style.visibility</p:attrName>
                                        </p:attrNameLst>
                                      </p:cBhvr>
                                      <p:to>
                                        <p:strVal val="visible"/>
                                      </p:to>
                                    </p:set>
                                    <p:anim calcmode="lin" valueType="num">
                                      <p:cBhvr>
                                        <p:cTn id="54" dur="500" fill="hold"/>
                                        <p:tgtEl>
                                          <p:spTgt spid="79875">
                                            <p:txEl>
                                              <p:pRg st="7" end="7"/>
                                            </p:txEl>
                                          </p:spTgt>
                                        </p:tgtEl>
                                        <p:attrNameLst>
                                          <p:attrName>ppt_w</p:attrName>
                                        </p:attrNameLst>
                                      </p:cBhvr>
                                      <p:tavLst>
                                        <p:tav tm="0">
                                          <p:val>
                                            <p:fltVal val="0"/>
                                          </p:val>
                                        </p:tav>
                                        <p:tav tm="100000">
                                          <p:val>
                                            <p:strVal val="#ppt_w"/>
                                          </p:val>
                                        </p:tav>
                                      </p:tavLst>
                                    </p:anim>
                                    <p:anim calcmode="lin" valueType="num">
                                      <p:cBhvr>
                                        <p:cTn id="55" dur="500" fill="hold"/>
                                        <p:tgtEl>
                                          <p:spTgt spid="79875">
                                            <p:txEl>
                                              <p:pRg st="7" end="7"/>
                                            </p:txEl>
                                          </p:spTgt>
                                        </p:tgtEl>
                                        <p:attrNameLst>
                                          <p:attrName>ppt_h</p:attrName>
                                        </p:attrNameLst>
                                      </p:cBhvr>
                                      <p:tavLst>
                                        <p:tav tm="0">
                                          <p:val>
                                            <p:fltVal val="0"/>
                                          </p:val>
                                        </p:tav>
                                        <p:tav tm="100000">
                                          <p:val>
                                            <p:strVal val="#ppt_h"/>
                                          </p:val>
                                        </p:tav>
                                      </p:tavLst>
                                    </p:anim>
                                    <p:anim calcmode="lin" valueType="num">
                                      <p:cBhvr>
                                        <p:cTn id="56" dur="500" fill="hold"/>
                                        <p:tgtEl>
                                          <p:spTgt spid="79875">
                                            <p:txEl>
                                              <p:pRg st="7" end="7"/>
                                            </p:txEl>
                                          </p:spTgt>
                                        </p:tgtEl>
                                        <p:attrNameLst>
                                          <p:attrName>ppt_x</p:attrName>
                                        </p:attrNameLst>
                                      </p:cBhvr>
                                      <p:tavLst>
                                        <p:tav tm="0">
                                          <p:val>
                                            <p:fltVal val="0.5"/>
                                          </p:val>
                                        </p:tav>
                                        <p:tav tm="100000">
                                          <p:val>
                                            <p:strVal val="#ppt_x"/>
                                          </p:val>
                                        </p:tav>
                                      </p:tavLst>
                                    </p:anim>
                                    <p:anim calcmode="lin" valueType="num">
                                      <p:cBhvr>
                                        <p:cTn id="57" dur="500" fill="hold"/>
                                        <p:tgtEl>
                                          <p:spTgt spid="79875">
                                            <p:txEl>
                                              <p:pRg st="7" end="7"/>
                                            </p:txEl>
                                          </p:spTgt>
                                        </p:tgtEl>
                                        <p:attrNameLst>
                                          <p:attrName>ppt_y</p:attrName>
                                        </p:attrNameLst>
                                      </p:cBhvr>
                                      <p:tavLst>
                                        <p:tav tm="0">
                                          <p:val>
                                            <p:fltVal val="0.5"/>
                                          </p:val>
                                        </p:tav>
                                        <p:tav tm="100000">
                                          <p:val>
                                            <p:strVal val="#ppt_y"/>
                                          </p:val>
                                        </p:tav>
                                      </p:tavLst>
                                    </p:anim>
                                  </p:childTnLst>
                                </p:cTn>
                              </p:par>
                              <p:par>
                                <p:cTn id="58" presetID="23" presetClass="entr" presetSubtype="528" fill="hold" grpId="0" nodeType="withEffect">
                                  <p:stCondLst>
                                    <p:cond delay="0"/>
                                  </p:stCondLst>
                                  <p:childTnLst>
                                    <p:set>
                                      <p:cBhvr>
                                        <p:cTn id="59" dur="1" fill="hold">
                                          <p:stCondLst>
                                            <p:cond delay="0"/>
                                          </p:stCondLst>
                                        </p:cTn>
                                        <p:tgtEl>
                                          <p:spTgt spid="79875">
                                            <p:txEl>
                                              <p:pRg st="8" end="8"/>
                                            </p:txEl>
                                          </p:spTgt>
                                        </p:tgtEl>
                                        <p:attrNameLst>
                                          <p:attrName>style.visibility</p:attrName>
                                        </p:attrNameLst>
                                      </p:cBhvr>
                                      <p:to>
                                        <p:strVal val="visible"/>
                                      </p:to>
                                    </p:set>
                                    <p:anim calcmode="lin" valueType="num">
                                      <p:cBhvr>
                                        <p:cTn id="60" dur="500" fill="hold"/>
                                        <p:tgtEl>
                                          <p:spTgt spid="79875">
                                            <p:txEl>
                                              <p:pRg st="8" end="8"/>
                                            </p:txEl>
                                          </p:spTgt>
                                        </p:tgtEl>
                                        <p:attrNameLst>
                                          <p:attrName>ppt_w</p:attrName>
                                        </p:attrNameLst>
                                      </p:cBhvr>
                                      <p:tavLst>
                                        <p:tav tm="0">
                                          <p:val>
                                            <p:fltVal val="0"/>
                                          </p:val>
                                        </p:tav>
                                        <p:tav tm="100000">
                                          <p:val>
                                            <p:strVal val="#ppt_w"/>
                                          </p:val>
                                        </p:tav>
                                      </p:tavLst>
                                    </p:anim>
                                    <p:anim calcmode="lin" valueType="num">
                                      <p:cBhvr>
                                        <p:cTn id="61" dur="500" fill="hold"/>
                                        <p:tgtEl>
                                          <p:spTgt spid="79875">
                                            <p:txEl>
                                              <p:pRg st="8" end="8"/>
                                            </p:txEl>
                                          </p:spTgt>
                                        </p:tgtEl>
                                        <p:attrNameLst>
                                          <p:attrName>ppt_h</p:attrName>
                                        </p:attrNameLst>
                                      </p:cBhvr>
                                      <p:tavLst>
                                        <p:tav tm="0">
                                          <p:val>
                                            <p:fltVal val="0"/>
                                          </p:val>
                                        </p:tav>
                                        <p:tav tm="100000">
                                          <p:val>
                                            <p:strVal val="#ppt_h"/>
                                          </p:val>
                                        </p:tav>
                                      </p:tavLst>
                                    </p:anim>
                                    <p:anim calcmode="lin" valueType="num">
                                      <p:cBhvr>
                                        <p:cTn id="62" dur="500" fill="hold"/>
                                        <p:tgtEl>
                                          <p:spTgt spid="79875">
                                            <p:txEl>
                                              <p:pRg st="8" end="8"/>
                                            </p:txEl>
                                          </p:spTgt>
                                        </p:tgtEl>
                                        <p:attrNameLst>
                                          <p:attrName>ppt_x</p:attrName>
                                        </p:attrNameLst>
                                      </p:cBhvr>
                                      <p:tavLst>
                                        <p:tav tm="0">
                                          <p:val>
                                            <p:fltVal val="0.5"/>
                                          </p:val>
                                        </p:tav>
                                        <p:tav tm="100000">
                                          <p:val>
                                            <p:strVal val="#ppt_x"/>
                                          </p:val>
                                        </p:tav>
                                      </p:tavLst>
                                    </p:anim>
                                    <p:anim calcmode="lin" valueType="num">
                                      <p:cBhvr>
                                        <p:cTn id="63" dur="500" fill="hold"/>
                                        <p:tgtEl>
                                          <p:spTgt spid="79875">
                                            <p:txEl>
                                              <p:pRg st="8" end="8"/>
                                            </p:txEl>
                                          </p:spTgt>
                                        </p:tgtEl>
                                        <p:attrNameLst>
                                          <p:attrName>ppt_y</p:attrName>
                                        </p:attrNameLst>
                                      </p:cBhvr>
                                      <p:tavLst>
                                        <p:tav tm="0">
                                          <p:val>
                                            <p:fltVal val="0.5"/>
                                          </p:val>
                                        </p:tav>
                                        <p:tav tm="100000">
                                          <p:val>
                                            <p:strVal val="#ppt_y"/>
                                          </p:val>
                                        </p:tav>
                                      </p:tavLst>
                                    </p:anim>
                                  </p:childTnLst>
                                </p:cTn>
                              </p:par>
                              <p:par>
                                <p:cTn id="64" presetID="23" presetClass="entr" presetSubtype="528" fill="hold" grpId="0" nodeType="withEffect">
                                  <p:stCondLst>
                                    <p:cond delay="0"/>
                                  </p:stCondLst>
                                  <p:childTnLst>
                                    <p:set>
                                      <p:cBhvr>
                                        <p:cTn id="65" dur="1" fill="hold">
                                          <p:stCondLst>
                                            <p:cond delay="0"/>
                                          </p:stCondLst>
                                        </p:cTn>
                                        <p:tgtEl>
                                          <p:spTgt spid="79875">
                                            <p:txEl>
                                              <p:pRg st="9" end="9"/>
                                            </p:txEl>
                                          </p:spTgt>
                                        </p:tgtEl>
                                        <p:attrNameLst>
                                          <p:attrName>style.visibility</p:attrName>
                                        </p:attrNameLst>
                                      </p:cBhvr>
                                      <p:to>
                                        <p:strVal val="visible"/>
                                      </p:to>
                                    </p:set>
                                    <p:anim calcmode="lin" valueType="num">
                                      <p:cBhvr>
                                        <p:cTn id="66" dur="500" fill="hold"/>
                                        <p:tgtEl>
                                          <p:spTgt spid="79875">
                                            <p:txEl>
                                              <p:pRg st="9" end="9"/>
                                            </p:txEl>
                                          </p:spTgt>
                                        </p:tgtEl>
                                        <p:attrNameLst>
                                          <p:attrName>ppt_w</p:attrName>
                                        </p:attrNameLst>
                                      </p:cBhvr>
                                      <p:tavLst>
                                        <p:tav tm="0">
                                          <p:val>
                                            <p:fltVal val="0"/>
                                          </p:val>
                                        </p:tav>
                                        <p:tav tm="100000">
                                          <p:val>
                                            <p:strVal val="#ppt_w"/>
                                          </p:val>
                                        </p:tav>
                                      </p:tavLst>
                                    </p:anim>
                                    <p:anim calcmode="lin" valueType="num">
                                      <p:cBhvr>
                                        <p:cTn id="67" dur="500" fill="hold"/>
                                        <p:tgtEl>
                                          <p:spTgt spid="79875">
                                            <p:txEl>
                                              <p:pRg st="9" end="9"/>
                                            </p:txEl>
                                          </p:spTgt>
                                        </p:tgtEl>
                                        <p:attrNameLst>
                                          <p:attrName>ppt_h</p:attrName>
                                        </p:attrNameLst>
                                      </p:cBhvr>
                                      <p:tavLst>
                                        <p:tav tm="0">
                                          <p:val>
                                            <p:fltVal val="0"/>
                                          </p:val>
                                        </p:tav>
                                        <p:tav tm="100000">
                                          <p:val>
                                            <p:strVal val="#ppt_h"/>
                                          </p:val>
                                        </p:tav>
                                      </p:tavLst>
                                    </p:anim>
                                    <p:anim calcmode="lin" valueType="num">
                                      <p:cBhvr>
                                        <p:cTn id="68" dur="500" fill="hold"/>
                                        <p:tgtEl>
                                          <p:spTgt spid="79875">
                                            <p:txEl>
                                              <p:pRg st="9" end="9"/>
                                            </p:txEl>
                                          </p:spTgt>
                                        </p:tgtEl>
                                        <p:attrNameLst>
                                          <p:attrName>ppt_x</p:attrName>
                                        </p:attrNameLst>
                                      </p:cBhvr>
                                      <p:tavLst>
                                        <p:tav tm="0">
                                          <p:val>
                                            <p:fltVal val="0.5"/>
                                          </p:val>
                                        </p:tav>
                                        <p:tav tm="100000">
                                          <p:val>
                                            <p:strVal val="#ppt_x"/>
                                          </p:val>
                                        </p:tav>
                                      </p:tavLst>
                                    </p:anim>
                                    <p:anim calcmode="lin" valueType="num">
                                      <p:cBhvr>
                                        <p:cTn id="69" dur="500" fill="hold"/>
                                        <p:tgtEl>
                                          <p:spTgt spid="79875">
                                            <p:txEl>
                                              <p:pRg st="9" end="9"/>
                                            </p:txEl>
                                          </p:spTgt>
                                        </p:tgtEl>
                                        <p:attrNameLst>
                                          <p:attrName>ppt_y</p:attrName>
                                        </p:attrNameLst>
                                      </p:cBhvr>
                                      <p:tavLst>
                                        <p:tav tm="0">
                                          <p:val>
                                            <p:fltVal val="0.5"/>
                                          </p:val>
                                        </p:tav>
                                        <p:tav tm="100000">
                                          <p:val>
                                            <p:strVal val="#ppt_y"/>
                                          </p:val>
                                        </p:tav>
                                      </p:tavLst>
                                    </p:anim>
                                  </p:childTnLst>
                                </p:cTn>
                              </p:par>
                              <p:par>
                                <p:cTn id="70" presetID="23" presetClass="entr" presetSubtype="528" fill="hold" grpId="0" nodeType="withEffect">
                                  <p:stCondLst>
                                    <p:cond delay="0"/>
                                  </p:stCondLst>
                                  <p:childTnLst>
                                    <p:set>
                                      <p:cBhvr>
                                        <p:cTn id="71" dur="1" fill="hold">
                                          <p:stCondLst>
                                            <p:cond delay="0"/>
                                          </p:stCondLst>
                                        </p:cTn>
                                        <p:tgtEl>
                                          <p:spTgt spid="79875">
                                            <p:txEl>
                                              <p:pRg st="10" end="10"/>
                                            </p:txEl>
                                          </p:spTgt>
                                        </p:tgtEl>
                                        <p:attrNameLst>
                                          <p:attrName>style.visibility</p:attrName>
                                        </p:attrNameLst>
                                      </p:cBhvr>
                                      <p:to>
                                        <p:strVal val="visible"/>
                                      </p:to>
                                    </p:set>
                                    <p:anim calcmode="lin" valueType="num">
                                      <p:cBhvr>
                                        <p:cTn id="72" dur="500" fill="hold"/>
                                        <p:tgtEl>
                                          <p:spTgt spid="79875">
                                            <p:txEl>
                                              <p:pRg st="10" end="10"/>
                                            </p:txEl>
                                          </p:spTgt>
                                        </p:tgtEl>
                                        <p:attrNameLst>
                                          <p:attrName>ppt_w</p:attrName>
                                        </p:attrNameLst>
                                      </p:cBhvr>
                                      <p:tavLst>
                                        <p:tav tm="0">
                                          <p:val>
                                            <p:fltVal val="0"/>
                                          </p:val>
                                        </p:tav>
                                        <p:tav tm="100000">
                                          <p:val>
                                            <p:strVal val="#ppt_w"/>
                                          </p:val>
                                        </p:tav>
                                      </p:tavLst>
                                    </p:anim>
                                    <p:anim calcmode="lin" valueType="num">
                                      <p:cBhvr>
                                        <p:cTn id="73" dur="500" fill="hold"/>
                                        <p:tgtEl>
                                          <p:spTgt spid="79875">
                                            <p:txEl>
                                              <p:pRg st="10" end="10"/>
                                            </p:txEl>
                                          </p:spTgt>
                                        </p:tgtEl>
                                        <p:attrNameLst>
                                          <p:attrName>ppt_h</p:attrName>
                                        </p:attrNameLst>
                                      </p:cBhvr>
                                      <p:tavLst>
                                        <p:tav tm="0">
                                          <p:val>
                                            <p:fltVal val="0"/>
                                          </p:val>
                                        </p:tav>
                                        <p:tav tm="100000">
                                          <p:val>
                                            <p:strVal val="#ppt_h"/>
                                          </p:val>
                                        </p:tav>
                                      </p:tavLst>
                                    </p:anim>
                                    <p:anim calcmode="lin" valueType="num">
                                      <p:cBhvr>
                                        <p:cTn id="74" dur="500" fill="hold"/>
                                        <p:tgtEl>
                                          <p:spTgt spid="79875">
                                            <p:txEl>
                                              <p:pRg st="10" end="10"/>
                                            </p:txEl>
                                          </p:spTgt>
                                        </p:tgtEl>
                                        <p:attrNameLst>
                                          <p:attrName>ppt_x</p:attrName>
                                        </p:attrNameLst>
                                      </p:cBhvr>
                                      <p:tavLst>
                                        <p:tav tm="0">
                                          <p:val>
                                            <p:fltVal val="0.5"/>
                                          </p:val>
                                        </p:tav>
                                        <p:tav tm="100000">
                                          <p:val>
                                            <p:strVal val="#ppt_x"/>
                                          </p:val>
                                        </p:tav>
                                      </p:tavLst>
                                    </p:anim>
                                    <p:anim calcmode="lin" valueType="num">
                                      <p:cBhvr>
                                        <p:cTn id="75" dur="500" fill="hold"/>
                                        <p:tgtEl>
                                          <p:spTgt spid="79875">
                                            <p:txEl>
                                              <p:pRg st="10" end="10"/>
                                            </p:txEl>
                                          </p:spTgt>
                                        </p:tgtEl>
                                        <p:attrNameLst>
                                          <p:attrName>ppt_y</p:attrName>
                                        </p:attrNameLst>
                                      </p:cBhvr>
                                      <p:tavLst>
                                        <p:tav tm="0">
                                          <p:val>
                                            <p:fltVal val="0.5"/>
                                          </p:val>
                                        </p:tav>
                                        <p:tav tm="100000">
                                          <p:val>
                                            <p:strVal val="#ppt_y"/>
                                          </p:val>
                                        </p:tav>
                                      </p:tavLst>
                                    </p:anim>
                                  </p:childTnLst>
                                </p:cTn>
                              </p:par>
                              <p:par>
                                <p:cTn id="76" presetID="23" presetClass="entr" presetSubtype="528" fill="hold" grpId="0" nodeType="withEffect">
                                  <p:stCondLst>
                                    <p:cond delay="0"/>
                                  </p:stCondLst>
                                  <p:childTnLst>
                                    <p:set>
                                      <p:cBhvr>
                                        <p:cTn id="77" dur="1" fill="hold">
                                          <p:stCondLst>
                                            <p:cond delay="0"/>
                                          </p:stCondLst>
                                        </p:cTn>
                                        <p:tgtEl>
                                          <p:spTgt spid="79875">
                                            <p:txEl>
                                              <p:pRg st="11" end="11"/>
                                            </p:txEl>
                                          </p:spTgt>
                                        </p:tgtEl>
                                        <p:attrNameLst>
                                          <p:attrName>style.visibility</p:attrName>
                                        </p:attrNameLst>
                                      </p:cBhvr>
                                      <p:to>
                                        <p:strVal val="visible"/>
                                      </p:to>
                                    </p:set>
                                    <p:anim calcmode="lin" valueType="num">
                                      <p:cBhvr>
                                        <p:cTn id="78" dur="500" fill="hold"/>
                                        <p:tgtEl>
                                          <p:spTgt spid="79875">
                                            <p:txEl>
                                              <p:pRg st="11" end="11"/>
                                            </p:txEl>
                                          </p:spTgt>
                                        </p:tgtEl>
                                        <p:attrNameLst>
                                          <p:attrName>ppt_w</p:attrName>
                                        </p:attrNameLst>
                                      </p:cBhvr>
                                      <p:tavLst>
                                        <p:tav tm="0">
                                          <p:val>
                                            <p:fltVal val="0"/>
                                          </p:val>
                                        </p:tav>
                                        <p:tav tm="100000">
                                          <p:val>
                                            <p:strVal val="#ppt_w"/>
                                          </p:val>
                                        </p:tav>
                                      </p:tavLst>
                                    </p:anim>
                                    <p:anim calcmode="lin" valueType="num">
                                      <p:cBhvr>
                                        <p:cTn id="79" dur="500" fill="hold"/>
                                        <p:tgtEl>
                                          <p:spTgt spid="79875">
                                            <p:txEl>
                                              <p:pRg st="11" end="11"/>
                                            </p:txEl>
                                          </p:spTgt>
                                        </p:tgtEl>
                                        <p:attrNameLst>
                                          <p:attrName>ppt_h</p:attrName>
                                        </p:attrNameLst>
                                      </p:cBhvr>
                                      <p:tavLst>
                                        <p:tav tm="0">
                                          <p:val>
                                            <p:fltVal val="0"/>
                                          </p:val>
                                        </p:tav>
                                        <p:tav tm="100000">
                                          <p:val>
                                            <p:strVal val="#ppt_h"/>
                                          </p:val>
                                        </p:tav>
                                      </p:tavLst>
                                    </p:anim>
                                    <p:anim calcmode="lin" valueType="num">
                                      <p:cBhvr>
                                        <p:cTn id="80" dur="500" fill="hold"/>
                                        <p:tgtEl>
                                          <p:spTgt spid="79875">
                                            <p:txEl>
                                              <p:pRg st="11" end="11"/>
                                            </p:txEl>
                                          </p:spTgt>
                                        </p:tgtEl>
                                        <p:attrNameLst>
                                          <p:attrName>ppt_x</p:attrName>
                                        </p:attrNameLst>
                                      </p:cBhvr>
                                      <p:tavLst>
                                        <p:tav tm="0">
                                          <p:val>
                                            <p:fltVal val="0.5"/>
                                          </p:val>
                                        </p:tav>
                                        <p:tav tm="100000">
                                          <p:val>
                                            <p:strVal val="#ppt_x"/>
                                          </p:val>
                                        </p:tav>
                                      </p:tavLst>
                                    </p:anim>
                                    <p:anim calcmode="lin" valueType="num">
                                      <p:cBhvr>
                                        <p:cTn id="81" dur="500" fill="hold"/>
                                        <p:tgtEl>
                                          <p:spTgt spid="79875">
                                            <p:txEl>
                                              <p:pRg st="11" end="11"/>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utoUpdateAnimBg="0"/>
      <p:bldP spid="7987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C0A32346-79B6-41EE-997A-B938CAC25142}" type="slidenum">
              <a:rPr lang="en-US"/>
              <a:pPr/>
              <a:t>11</a:t>
            </a:fld>
            <a:endParaRPr lang="en-US"/>
          </a:p>
        </p:txBody>
      </p:sp>
      <p:sp>
        <p:nvSpPr>
          <p:cNvPr id="80898" name="Rectangle 2"/>
          <p:cNvSpPr>
            <a:spLocks noGrp="1" noChangeArrowheads="1"/>
          </p:cNvSpPr>
          <p:nvPr>
            <p:ph type="title"/>
          </p:nvPr>
        </p:nvSpPr>
        <p:spPr>
          <a:xfrm>
            <a:off x="1611313" y="744538"/>
            <a:ext cx="7256462" cy="812800"/>
          </a:xfrm>
          <a:noFill/>
          <a:ln/>
        </p:spPr>
        <p:txBody>
          <a:bodyPr lIns="90487" tIns="44450" rIns="90487" bIns="44450" anchor="ctr"/>
          <a:lstStyle/>
          <a:p>
            <a:r>
              <a:rPr lang="en-US" altLang="en-US"/>
              <a:t>Legal Systems and International Business</a:t>
            </a:r>
          </a:p>
        </p:txBody>
      </p:sp>
      <p:sp>
        <p:nvSpPr>
          <p:cNvPr id="80899" name="Rectangle 3"/>
          <p:cNvSpPr>
            <a:spLocks noGrp="1" noChangeArrowheads="1"/>
          </p:cNvSpPr>
          <p:nvPr>
            <p:ph type="body" idx="1"/>
          </p:nvPr>
        </p:nvSpPr>
        <p:spPr>
          <a:xfrm>
            <a:off x="914400" y="1828800"/>
            <a:ext cx="7772400" cy="4267200"/>
          </a:xfrm>
          <a:noFill/>
          <a:ln/>
        </p:spPr>
        <p:txBody>
          <a:bodyPr lIns="90487" tIns="44450" rIns="90487" bIns="44450"/>
          <a:lstStyle/>
          <a:p>
            <a:r>
              <a:rPr lang="en-US" altLang="en-US" sz="2800" b="1"/>
              <a:t>product safety and product liability</a:t>
            </a:r>
          </a:p>
          <a:p>
            <a:pPr lvl="1"/>
            <a:r>
              <a:rPr lang="en-US" altLang="en-US" sz="2400" b="1"/>
              <a:t>criminal / civil liability</a:t>
            </a:r>
            <a:endParaRPr lang="en-US" altLang="en-US" sz="2000" b="1"/>
          </a:p>
          <a:p>
            <a:r>
              <a:rPr lang="en-US" altLang="en-US" sz="2800" b="1"/>
              <a:t>contract law</a:t>
            </a:r>
          </a:p>
          <a:p>
            <a:pPr lvl="1"/>
            <a:r>
              <a:rPr lang="en-US" altLang="en-US" sz="2400" b="1"/>
              <a:t>document that specifies</a:t>
            </a:r>
          </a:p>
          <a:p>
            <a:pPr lvl="2"/>
            <a:r>
              <a:rPr lang="en-US" altLang="en-US" sz="2000" b="1"/>
              <a:t>conditions under which an exchange will happen</a:t>
            </a:r>
          </a:p>
          <a:p>
            <a:pPr lvl="2"/>
            <a:r>
              <a:rPr lang="en-US" altLang="en-US" sz="2000" b="1"/>
              <a:t>rights/obligations of parties</a:t>
            </a:r>
          </a:p>
          <a:p>
            <a:pPr lvl="1"/>
            <a:r>
              <a:rPr lang="en-US" altLang="en-US" sz="2400" b="1"/>
              <a:t>differences based on legal tradition</a:t>
            </a:r>
          </a:p>
          <a:p>
            <a:pPr lvl="2"/>
            <a:r>
              <a:rPr lang="en-US" altLang="en-US" sz="2000" b="1"/>
              <a:t>common law system</a:t>
            </a:r>
          </a:p>
          <a:p>
            <a:pPr lvl="2"/>
            <a:r>
              <a:rPr lang="en-US" altLang="en-US" sz="2000" b="1"/>
              <a:t>civil law system</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p:cTn id="7" dur="500" fill="hold"/>
                                        <p:tgtEl>
                                          <p:spTgt spid="8089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0899">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80899">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80899">
                                            <p:txEl>
                                              <p:pRg st="0" end="0"/>
                                            </p:txEl>
                                          </p:spTgt>
                                        </p:tgtEl>
                                        <p:attrNameLst>
                                          <p:attrName>ppt_y</p:attrName>
                                        </p:attrNameLst>
                                      </p:cBhvr>
                                      <p:tavLst>
                                        <p:tav tm="0">
                                          <p:val>
                                            <p:fltVal val="0.5"/>
                                          </p:val>
                                        </p:tav>
                                        <p:tav tm="100000">
                                          <p:val>
                                            <p:strVal val="#ppt_y"/>
                                          </p:val>
                                        </p:tav>
                                      </p:tavLst>
                                    </p:anim>
                                  </p:childTnLst>
                                </p:cTn>
                              </p:par>
                              <p:par>
                                <p:cTn id="11" presetID="23" presetClass="entr" presetSubtype="528" fill="hold" grpId="0" nodeType="withEffect">
                                  <p:stCondLst>
                                    <p:cond delay="0"/>
                                  </p:stCondLst>
                                  <p:childTnLst>
                                    <p:set>
                                      <p:cBhvr>
                                        <p:cTn id="12" dur="1" fill="hold">
                                          <p:stCondLst>
                                            <p:cond delay="0"/>
                                          </p:stCondLst>
                                        </p:cTn>
                                        <p:tgtEl>
                                          <p:spTgt spid="80899">
                                            <p:txEl>
                                              <p:pRg st="1" end="1"/>
                                            </p:txEl>
                                          </p:spTgt>
                                        </p:tgtEl>
                                        <p:attrNameLst>
                                          <p:attrName>style.visibility</p:attrName>
                                        </p:attrNameLst>
                                      </p:cBhvr>
                                      <p:to>
                                        <p:strVal val="visible"/>
                                      </p:to>
                                    </p:set>
                                    <p:anim calcmode="lin" valueType="num">
                                      <p:cBhvr>
                                        <p:cTn id="13" dur="500" fill="hold"/>
                                        <p:tgtEl>
                                          <p:spTgt spid="8089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80899">
                                            <p:txEl>
                                              <p:pRg st="1" end="1"/>
                                            </p:txEl>
                                          </p:spTgt>
                                        </p:tgtEl>
                                        <p:attrNameLst>
                                          <p:attrName>ppt_h</p:attrName>
                                        </p:attrNameLst>
                                      </p:cBhvr>
                                      <p:tavLst>
                                        <p:tav tm="0">
                                          <p:val>
                                            <p:fltVal val="0"/>
                                          </p:val>
                                        </p:tav>
                                        <p:tav tm="100000">
                                          <p:val>
                                            <p:strVal val="#ppt_h"/>
                                          </p:val>
                                        </p:tav>
                                      </p:tavLst>
                                    </p:anim>
                                    <p:anim calcmode="lin" valueType="num">
                                      <p:cBhvr>
                                        <p:cTn id="15" dur="500" fill="hold"/>
                                        <p:tgtEl>
                                          <p:spTgt spid="80899">
                                            <p:txEl>
                                              <p:pRg st="1" end="1"/>
                                            </p:txEl>
                                          </p:spTgt>
                                        </p:tgtEl>
                                        <p:attrNameLst>
                                          <p:attrName>ppt_x</p:attrName>
                                        </p:attrNameLst>
                                      </p:cBhvr>
                                      <p:tavLst>
                                        <p:tav tm="0">
                                          <p:val>
                                            <p:fltVal val="0.5"/>
                                          </p:val>
                                        </p:tav>
                                        <p:tav tm="100000">
                                          <p:val>
                                            <p:strVal val="#ppt_x"/>
                                          </p:val>
                                        </p:tav>
                                      </p:tavLst>
                                    </p:anim>
                                    <p:anim calcmode="lin" valueType="num">
                                      <p:cBhvr>
                                        <p:cTn id="16" dur="500" fill="hold"/>
                                        <p:tgtEl>
                                          <p:spTgt spid="80899">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528" fill="hold" grpId="0" nodeType="clickEffect">
                                  <p:stCondLst>
                                    <p:cond delay="0"/>
                                  </p:stCondLst>
                                  <p:childTnLst>
                                    <p:set>
                                      <p:cBhvr>
                                        <p:cTn id="20" dur="1" fill="hold">
                                          <p:stCondLst>
                                            <p:cond delay="0"/>
                                          </p:stCondLst>
                                        </p:cTn>
                                        <p:tgtEl>
                                          <p:spTgt spid="80899">
                                            <p:txEl>
                                              <p:pRg st="2" end="2"/>
                                            </p:txEl>
                                          </p:spTgt>
                                        </p:tgtEl>
                                        <p:attrNameLst>
                                          <p:attrName>style.visibility</p:attrName>
                                        </p:attrNameLst>
                                      </p:cBhvr>
                                      <p:to>
                                        <p:strVal val="visible"/>
                                      </p:to>
                                    </p:set>
                                    <p:anim calcmode="lin" valueType="num">
                                      <p:cBhvr>
                                        <p:cTn id="21" dur="500" fill="hold"/>
                                        <p:tgtEl>
                                          <p:spTgt spid="80899">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80899">
                                            <p:txEl>
                                              <p:pRg st="2" end="2"/>
                                            </p:txEl>
                                          </p:spTgt>
                                        </p:tgtEl>
                                        <p:attrNameLst>
                                          <p:attrName>ppt_h</p:attrName>
                                        </p:attrNameLst>
                                      </p:cBhvr>
                                      <p:tavLst>
                                        <p:tav tm="0">
                                          <p:val>
                                            <p:fltVal val="0"/>
                                          </p:val>
                                        </p:tav>
                                        <p:tav tm="100000">
                                          <p:val>
                                            <p:strVal val="#ppt_h"/>
                                          </p:val>
                                        </p:tav>
                                      </p:tavLst>
                                    </p:anim>
                                    <p:anim calcmode="lin" valueType="num">
                                      <p:cBhvr>
                                        <p:cTn id="23" dur="500" fill="hold"/>
                                        <p:tgtEl>
                                          <p:spTgt spid="80899">
                                            <p:txEl>
                                              <p:pRg st="2" end="2"/>
                                            </p:txEl>
                                          </p:spTgt>
                                        </p:tgtEl>
                                        <p:attrNameLst>
                                          <p:attrName>ppt_x</p:attrName>
                                        </p:attrNameLst>
                                      </p:cBhvr>
                                      <p:tavLst>
                                        <p:tav tm="0">
                                          <p:val>
                                            <p:fltVal val="0.5"/>
                                          </p:val>
                                        </p:tav>
                                        <p:tav tm="100000">
                                          <p:val>
                                            <p:strVal val="#ppt_x"/>
                                          </p:val>
                                        </p:tav>
                                      </p:tavLst>
                                    </p:anim>
                                    <p:anim calcmode="lin" valueType="num">
                                      <p:cBhvr>
                                        <p:cTn id="24" dur="500" fill="hold"/>
                                        <p:tgtEl>
                                          <p:spTgt spid="80899">
                                            <p:txEl>
                                              <p:pRg st="2" end="2"/>
                                            </p:txEl>
                                          </p:spTgt>
                                        </p:tgtEl>
                                        <p:attrNameLst>
                                          <p:attrName>ppt_y</p:attrName>
                                        </p:attrNameLst>
                                      </p:cBhvr>
                                      <p:tavLst>
                                        <p:tav tm="0">
                                          <p:val>
                                            <p:fltVal val="0.5"/>
                                          </p:val>
                                        </p:tav>
                                        <p:tav tm="100000">
                                          <p:val>
                                            <p:strVal val="#ppt_y"/>
                                          </p:val>
                                        </p:tav>
                                      </p:tavLst>
                                    </p:anim>
                                  </p:childTnLst>
                                </p:cTn>
                              </p:par>
                              <p:par>
                                <p:cTn id="25" presetID="23" presetClass="entr" presetSubtype="528" fill="hold" grpId="0" nodeType="withEffect">
                                  <p:stCondLst>
                                    <p:cond delay="0"/>
                                  </p:stCondLst>
                                  <p:childTnLst>
                                    <p:set>
                                      <p:cBhvr>
                                        <p:cTn id="26" dur="1" fill="hold">
                                          <p:stCondLst>
                                            <p:cond delay="0"/>
                                          </p:stCondLst>
                                        </p:cTn>
                                        <p:tgtEl>
                                          <p:spTgt spid="80899">
                                            <p:txEl>
                                              <p:pRg st="3" end="3"/>
                                            </p:txEl>
                                          </p:spTgt>
                                        </p:tgtEl>
                                        <p:attrNameLst>
                                          <p:attrName>style.visibility</p:attrName>
                                        </p:attrNameLst>
                                      </p:cBhvr>
                                      <p:to>
                                        <p:strVal val="visible"/>
                                      </p:to>
                                    </p:set>
                                    <p:anim calcmode="lin" valueType="num">
                                      <p:cBhvr>
                                        <p:cTn id="27" dur="500" fill="hold"/>
                                        <p:tgtEl>
                                          <p:spTgt spid="80899">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80899">
                                            <p:txEl>
                                              <p:pRg st="3" end="3"/>
                                            </p:txEl>
                                          </p:spTgt>
                                        </p:tgtEl>
                                        <p:attrNameLst>
                                          <p:attrName>ppt_h</p:attrName>
                                        </p:attrNameLst>
                                      </p:cBhvr>
                                      <p:tavLst>
                                        <p:tav tm="0">
                                          <p:val>
                                            <p:fltVal val="0"/>
                                          </p:val>
                                        </p:tav>
                                        <p:tav tm="100000">
                                          <p:val>
                                            <p:strVal val="#ppt_h"/>
                                          </p:val>
                                        </p:tav>
                                      </p:tavLst>
                                    </p:anim>
                                    <p:anim calcmode="lin" valueType="num">
                                      <p:cBhvr>
                                        <p:cTn id="29" dur="500" fill="hold"/>
                                        <p:tgtEl>
                                          <p:spTgt spid="80899">
                                            <p:txEl>
                                              <p:pRg st="3" end="3"/>
                                            </p:txEl>
                                          </p:spTgt>
                                        </p:tgtEl>
                                        <p:attrNameLst>
                                          <p:attrName>ppt_x</p:attrName>
                                        </p:attrNameLst>
                                      </p:cBhvr>
                                      <p:tavLst>
                                        <p:tav tm="0">
                                          <p:val>
                                            <p:fltVal val="0.5"/>
                                          </p:val>
                                        </p:tav>
                                        <p:tav tm="100000">
                                          <p:val>
                                            <p:strVal val="#ppt_x"/>
                                          </p:val>
                                        </p:tav>
                                      </p:tavLst>
                                    </p:anim>
                                    <p:anim calcmode="lin" valueType="num">
                                      <p:cBhvr>
                                        <p:cTn id="30" dur="500" fill="hold"/>
                                        <p:tgtEl>
                                          <p:spTgt spid="80899">
                                            <p:txEl>
                                              <p:pRg st="3" end="3"/>
                                            </p:txEl>
                                          </p:spTgt>
                                        </p:tgtEl>
                                        <p:attrNameLst>
                                          <p:attrName>ppt_y</p:attrName>
                                        </p:attrNameLst>
                                      </p:cBhvr>
                                      <p:tavLst>
                                        <p:tav tm="0">
                                          <p:val>
                                            <p:fltVal val="0.5"/>
                                          </p:val>
                                        </p:tav>
                                        <p:tav tm="100000">
                                          <p:val>
                                            <p:strVal val="#ppt_y"/>
                                          </p:val>
                                        </p:tav>
                                      </p:tavLst>
                                    </p:anim>
                                  </p:childTnLst>
                                </p:cTn>
                              </p:par>
                              <p:par>
                                <p:cTn id="31" presetID="23" presetClass="entr" presetSubtype="528" fill="hold" grpId="0" nodeType="withEffect">
                                  <p:stCondLst>
                                    <p:cond delay="0"/>
                                  </p:stCondLst>
                                  <p:childTnLst>
                                    <p:set>
                                      <p:cBhvr>
                                        <p:cTn id="32" dur="1" fill="hold">
                                          <p:stCondLst>
                                            <p:cond delay="0"/>
                                          </p:stCondLst>
                                        </p:cTn>
                                        <p:tgtEl>
                                          <p:spTgt spid="80899">
                                            <p:txEl>
                                              <p:pRg st="4" end="4"/>
                                            </p:txEl>
                                          </p:spTgt>
                                        </p:tgtEl>
                                        <p:attrNameLst>
                                          <p:attrName>style.visibility</p:attrName>
                                        </p:attrNameLst>
                                      </p:cBhvr>
                                      <p:to>
                                        <p:strVal val="visible"/>
                                      </p:to>
                                    </p:set>
                                    <p:anim calcmode="lin" valueType="num">
                                      <p:cBhvr>
                                        <p:cTn id="33" dur="500" fill="hold"/>
                                        <p:tgtEl>
                                          <p:spTgt spid="80899">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80899">
                                            <p:txEl>
                                              <p:pRg st="4" end="4"/>
                                            </p:txEl>
                                          </p:spTgt>
                                        </p:tgtEl>
                                        <p:attrNameLst>
                                          <p:attrName>ppt_h</p:attrName>
                                        </p:attrNameLst>
                                      </p:cBhvr>
                                      <p:tavLst>
                                        <p:tav tm="0">
                                          <p:val>
                                            <p:fltVal val="0"/>
                                          </p:val>
                                        </p:tav>
                                        <p:tav tm="100000">
                                          <p:val>
                                            <p:strVal val="#ppt_h"/>
                                          </p:val>
                                        </p:tav>
                                      </p:tavLst>
                                    </p:anim>
                                    <p:anim calcmode="lin" valueType="num">
                                      <p:cBhvr>
                                        <p:cTn id="35" dur="500" fill="hold"/>
                                        <p:tgtEl>
                                          <p:spTgt spid="80899">
                                            <p:txEl>
                                              <p:pRg st="4" end="4"/>
                                            </p:txEl>
                                          </p:spTgt>
                                        </p:tgtEl>
                                        <p:attrNameLst>
                                          <p:attrName>ppt_x</p:attrName>
                                        </p:attrNameLst>
                                      </p:cBhvr>
                                      <p:tavLst>
                                        <p:tav tm="0">
                                          <p:val>
                                            <p:fltVal val="0.5"/>
                                          </p:val>
                                        </p:tav>
                                        <p:tav tm="100000">
                                          <p:val>
                                            <p:strVal val="#ppt_x"/>
                                          </p:val>
                                        </p:tav>
                                      </p:tavLst>
                                    </p:anim>
                                    <p:anim calcmode="lin" valueType="num">
                                      <p:cBhvr>
                                        <p:cTn id="36" dur="500" fill="hold"/>
                                        <p:tgtEl>
                                          <p:spTgt spid="80899">
                                            <p:txEl>
                                              <p:pRg st="4" end="4"/>
                                            </p:txEl>
                                          </p:spTgt>
                                        </p:tgtEl>
                                        <p:attrNameLst>
                                          <p:attrName>ppt_y</p:attrName>
                                        </p:attrNameLst>
                                      </p:cBhvr>
                                      <p:tavLst>
                                        <p:tav tm="0">
                                          <p:val>
                                            <p:fltVal val="0.5"/>
                                          </p:val>
                                        </p:tav>
                                        <p:tav tm="100000">
                                          <p:val>
                                            <p:strVal val="#ppt_y"/>
                                          </p:val>
                                        </p:tav>
                                      </p:tavLst>
                                    </p:anim>
                                  </p:childTnLst>
                                </p:cTn>
                              </p:par>
                              <p:par>
                                <p:cTn id="37" presetID="23" presetClass="entr" presetSubtype="528" fill="hold" grpId="0" nodeType="withEffect">
                                  <p:stCondLst>
                                    <p:cond delay="0"/>
                                  </p:stCondLst>
                                  <p:childTnLst>
                                    <p:set>
                                      <p:cBhvr>
                                        <p:cTn id="38" dur="1" fill="hold">
                                          <p:stCondLst>
                                            <p:cond delay="0"/>
                                          </p:stCondLst>
                                        </p:cTn>
                                        <p:tgtEl>
                                          <p:spTgt spid="80899">
                                            <p:txEl>
                                              <p:pRg st="5" end="5"/>
                                            </p:txEl>
                                          </p:spTgt>
                                        </p:tgtEl>
                                        <p:attrNameLst>
                                          <p:attrName>style.visibility</p:attrName>
                                        </p:attrNameLst>
                                      </p:cBhvr>
                                      <p:to>
                                        <p:strVal val="visible"/>
                                      </p:to>
                                    </p:set>
                                    <p:anim calcmode="lin" valueType="num">
                                      <p:cBhvr>
                                        <p:cTn id="39" dur="500" fill="hold"/>
                                        <p:tgtEl>
                                          <p:spTgt spid="80899">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80899">
                                            <p:txEl>
                                              <p:pRg st="5" end="5"/>
                                            </p:txEl>
                                          </p:spTgt>
                                        </p:tgtEl>
                                        <p:attrNameLst>
                                          <p:attrName>ppt_h</p:attrName>
                                        </p:attrNameLst>
                                      </p:cBhvr>
                                      <p:tavLst>
                                        <p:tav tm="0">
                                          <p:val>
                                            <p:fltVal val="0"/>
                                          </p:val>
                                        </p:tav>
                                        <p:tav tm="100000">
                                          <p:val>
                                            <p:strVal val="#ppt_h"/>
                                          </p:val>
                                        </p:tav>
                                      </p:tavLst>
                                    </p:anim>
                                    <p:anim calcmode="lin" valueType="num">
                                      <p:cBhvr>
                                        <p:cTn id="41" dur="500" fill="hold"/>
                                        <p:tgtEl>
                                          <p:spTgt spid="80899">
                                            <p:txEl>
                                              <p:pRg st="5" end="5"/>
                                            </p:txEl>
                                          </p:spTgt>
                                        </p:tgtEl>
                                        <p:attrNameLst>
                                          <p:attrName>ppt_x</p:attrName>
                                        </p:attrNameLst>
                                      </p:cBhvr>
                                      <p:tavLst>
                                        <p:tav tm="0">
                                          <p:val>
                                            <p:fltVal val="0.5"/>
                                          </p:val>
                                        </p:tav>
                                        <p:tav tm="100000">
                                          <p:val>
                                            <p:strVal val="#ppt_x"/>
                                          </p:val>
                                        </p:tav>
                                      </p:tavLst>
                                    </p:anim>
                                    <p:anim calcmode="lin" valueType="num">
                                      <p:cBhvr>
                                        <p:cTn id="42" dur="500" fill="hold"/>
                                        <p:tgtEl>
                                          <p:spTgt spid="80899">
                                            <p:txEl>
                                              <p:pRg st="5" end="5"/>
                                            </p:txEl>
                                          </p:spTgt>
                                        </p:tgtEl>
                                        <p:attrNameLst>
                                          <p:attrName>ppt_y</p:attrName>
                                        </p:attrNameLst>
                                      </p:cBhvr>
                                      <p:tavLst>
                                        <p:tav tm="0">
                                          <p:val>
                                            <p:fltVal val="0.5"/>
                                          </p:val>
                                        </p:tav>
                                        <p:tav tm="100000">
                                          <p:val>
                                            <p:strVal val="#ppt_y"/>
                                          </p:val>
                                        </p:tav>
                                      </p:tavLst>
                                    </p:anim>
                                  </p:childTnLst>
                                </p:cTn>
                              </p:par>
                              <p:par>
                                <p:cTn id="43" presetID="23" presetClass="entr" presetSubtype="528" fill="hold" grpId="0" nodeType="withEffect">
                                  <p:stCondLst>
                                    <p:cond delay="0"/>
                                  </p:stCondLst>
                                  <p:childTnLst>
                                    <p:set>
                                      <p:cBhvr>
                                        <p:cTn id="44" dur="1" fill="hold">
                                          <p:stCondLst>
                                            <p:cond delay="0"/>
                                          </p:stCondLst>
                                        </p:cTn>
                                        <p:tgtEl>
                                          <p:spTgt spid="80899">
                                            <p:txEl>
                                              <p:pRg st="6" end="6"/>
                                            </p:txEl>
                                          </p:spTgt>
                                        </p:tgtEl>
                                        <p:attrNameLst>
                                          <p:attrName>style.visibility</p:attrName>
                                        </p:attrNameLst>
                                      </p:cBhvr>
                                      <p:to>
                                        <p:strVal val="visible"/>
                                      </p:to>
                                    </p:set>
                                    <p:anim calcmode="lin" valueType="num">
                                      <p:cBhvr>
                                        <p:cTn id="45" dur="500" fill="hold"/>
                                        <p:tgtEl>
                                          <p:spTgt spid="80899">
                                            <p:txEl>
                                              <p:pRg st="6" end="6"/>
                                            </p:txEl>
                                          </p:spTgt>
                                        </p:tgtEl>
                                        <p:attrNameLst>
                                          <p:attrName>ppt_w</p:attrName>
                                        </p:attrNameLst>
                                      </p:cBhvr>
                                      <p:tavLst>
                                        <p:tav tm="0">
                                          <p:val>
                                            <p:fltVal val="0"/>
                                          </p:val>
                                        </p:tav>
                                        <p:tav tm="100000">
                                          <p:val>
                                            <p:strVal val="#ppt_w"/>
                                          </p:val>
                                        </p:tav>
                                      </p:tavLst>
                                    </p:anim>
                                    <p:anim calcmode="lin" valueType="num">
                                      <p:cBhvr>
                                        <p:cTn id="46" dur="500" fill="hold"/>
                                        <p:tgtEl>
                                          <p:spTgt spid="80899">
                                            <p:txEl>
                                              <p:pRg st="6" end="6"/>
                                            </p:txEl>
                                          </p:spTgt>
                                        </p:tgtEl>
                                        <p:attrNameLst>
                                          <p:attrName>ppt_h</p:attrName>
                                        </p:attrNameLst>
                                      </p:cBhvr>
                                      <p:tavLst>
                                        <p:tav tm="0">
                                          <p:val>
                                            <p:fltVal val="0"/>
                                          </p:val>
                                        </p:tav>
                                        <p:tav tm="100000">
                                          <p:val>
                                            <p:strVal val="#ppt_h"/>
                                          </p:val>
                                        </p:tav>
                                      </p:tavLst>
                                    </p:anim>
                                    <p:anim calcmode="lin" valueType="num">
                                      <p:cBhvr>
                                        <p:cTn id="47" dur="500" fill="hold"/>
                                        <p:tgtEl>
                                          <p:spTgt spid="80899">
                                            <p:txEl>
                                              <p:pRg st="6" end="6"/>
                                            </p:txEl>
                                          </p:spTgt>
                                        </p:tgtEl>
                                        <p:attrNameLst>
                                          <p:attrName>ppt_x</p:attrName>
                                        </p:attrNameLst>
                                      </p:cBhvr>
                                      <p:tavLst>
                                        <p:tav tm="0">
                                          <p:val>
                                            <p:fltVal val="0.5"/>
                                          </p:val>
                                        </p:tav>
                                        <p:tav tm="100000">
                                          <p:val>
                                            <p:strVal val="#ppt_x"/>
                                          </p:val>
                                        </p:tav>
                                      </p:tavLst>
                                    </p:anim>
                                    <p:anim calcmode="lin" valueType="num">
                                      <p:cBhvr>
                                        <p:cTn id="48" dur="500" fill="hold"/>
                                        <p:tgtEl>
                                          <p:spTgt spid="80899">
                                            <p:txEl>
                                              <p:pRg st="6" end="6"/>
                                            </p:txEl>
                                          </p:spTgt>
                                        </p:tgtEl>
                                        <p:attrNameLst>
                                          <p:attrName>ppt_y</p:attrName>
                                        </p:attrNameLst>
                                      </p:cBhvr>
                                      <p:tavLst>
                                        <p:tav tm="0">
                                          <p:val>
                                            <p:fltVal val="0.5"/>
                                          </p:val>
                                        </p:tav>
                                        <p:tav tm="100000">
                                          <p:val>
                                            <p:strVal val="#ppt_y"/>
                                          </p:val>
                                        </p:tav>
                                      </p:tavLst>
                                    </p:anim>
                                  </p:childTnLst>
                                </p:cTn>
                              </p:par>
                              <p:par>
                                <p:cTn id="49" presetID="23" presetClass="entr" presetSubtype="528" fill="hold" grpId="0" nodeType="withEffect">
                                  <p:stCondLst>
                                    <p:cond delay="0"/>
                                  </p:stCondLst>
                                  <p:childTnLst>
                                    <p:set>
                                      <p:cBhvr>
                                        <p:cTn id="50" dur="1" fill="hold">
                                          <p:stCondLst>
                                            <p:cond delay="0"/>
                                          </p:stCondLst>
                                        </p:cTn>
                                        <p:tgtEl>
                                          <p:spTgt spid="80899">
                                            <p:txEl>
                                              <p:pRg st="7" end="7"/>
                                            </p:txEl>
                                          </p:spTgt>
                                        </p:tgtEl>
                                        <p:attrNameLst>
                                          <p:attrName>style.visibility</p:attrName>
                                        </p:attrNameLst>
                                      </p:cBhvr>
                                      <p:to>
                                        <p:strVal val="visible"/>
                                      </p:to>
                                    </p:set>
                                    <p:anim calcmode="lin" valueType="num">
                                      <p:cBhvr>
                                        <p:cTn id="51" dur="500" fill="hold"/>
                                        <p:tgtEl>
                                          <p:spTgt spid="80899">
                                            <p:txEl>
                                              <p:pRg st="7" end="7"/>
                                            </p:txEl>
                                          </p:spTgt>
                                        </p:tgtEl>
                                        <p:attrNameLst>
                                          <p:attrName>ppt_w</p:attrName>
                                        </p:attrNameLst>
                                      </p:cBhvr>
                                      <p:tavLst>
                                        <p:tav tm="0">
                                          <p:val>
                                            <p:fltVal val="0"/>
                                          </p:val>
                                        </p:tav>
                                        <p:tav tm="100000">
                                          <p:val>
                                            <p:strVal val="#ppt_w"/>
                                          </p:val>
                                        </p:tav>
                                      </p:tavLst>
                                    </p:anim>
                                    <p:anim calcmode="lin" valueType="num">
                                      <p:cBhvr>
                                        <p:cTn id="52" dur="500" fill="hold"/>
                                        <p:tgtEl>
                                          <p:spTgt spid="80899">
                                            <p:txEl>
                                              <p:pRg st="7" end="7"/>
                                            </p:txEl>
                                          </p:spTgt>
                                        </p:tgtEl>
                                        <p:attrNameLst>
                                          <p:attrName>ppt_h</p:attrName>
                                        </p:attrNameLst>
                                      </p:cBhvr>
                                      <p:tavLst>
                                        <p:tav tm="0">
                                          <p:val>
                                            <p:fltVal val="0"/>
                                          </p:val>
                                        </p:tav>
                                        <p:tav tm="100000">
                                          <p:val>
                                            <p:strVal val="#ppt_h"/>
                                          </p:val>
                                        </p:tav>
                                      </p:tavLst>
                                    </p:anim>
                                    <p:anim calcmode="lin" valueType="num">
                                      <p:cBhvr>
                                        <p:cTn id="53" dur="500" fill="hold"/>
                                        <p:tgtEl>
                                          <p:spTgt spid="80899">
                                            <p:txEl>
                                              <p:pRg st="7" end="7"/>
                                            </p:txEl>
                                          </p:spTgt>
                                        </p:tgtEl>
                                        <p:attrNameLst>
                                          <p:attrName>ppt_x</p:attrName>
                                        </p:attrNameLst>
                                      </p:cBhvr>
                                      <p:tavLst>
                                        <p:tav tm="0">
                                          <p:val>
                                            <p:fltVal val="0.5"/>
                                          </p:val>
                                        </p:tav>
                                        <p:tav tm="100000">
                                          <p:val>
                                            <p:strVal val="#ppt_x"/>
                                          </p:val>
                                        </p:tav>
                                      </p:tavLst>
                                    </p:anim>
                                    <p:anim calcmode="lin" valueType="num">
                                      <p:cBhvr>
                                        <p:cTn id="54" dur="500" fill="hold"/>
                                        <p:tgtEl>
                                          <p:spTgt spid="80899">
                                            <p:txEl>
                                              <p:pRg st="7" end="7"/>
                                            </p:txEl>
                                          </p:spTgt>
                                        </p:tgtEl>
                                        <p:attrNameLst>
                                          <p:attrName>ppt_y</p:attrName>
                                        </p:attrNameLst>
                                      </p:cBhvr>
                                      <p:tavLst>
                                        <p:tav tm="0">
                                          <p:val>
                                            <p:fltVal val="0.5"/>
                                          </p:val>
                                        </p:tav>
                                        <p:tav tm="100000">
                                          <p:val>
                                            <p:strVal val="#ppt_y"/>
                                          </p:val>
                                        </p:tav>
                                      </p:tavLst>
                                    </p:anim>
                                  </p:childTnLst>
                                </p:cTn>
                              </p:par>
                              <p:par>
                                <p:cTn id="55" presetID="23" presetClass="entr" presetSubtype="528" fill="hold" grpId="0" nodeType="withEffect">
                                  <p:stCondLst>
                                    <p:cond delay="0"/>
                                  </p:stCondLst>
                                  <p:childTnLst>
                                    <p:set>
                                      <p:cBhvr>
                                        <p:cTn id="56" dur="1" fill="hold">
                                          <p:stCondLst>
                                            <p:cond delay="0"/>
                                          </p:stCondLst>
                                        </p:cTn>
                                        <p:tgtEl>
                                          <p:spTgt spid="80899">
                                            <p:txEl>
                                              <p:pRg st="8" end="8"/>
                                            </p:txEl>
                                          </p:spTgt>
                                        </p:tgtEl>
                                        <p:attrNameLst>
                                          <p:attrName>style.visibility</p:attrName>
                                        </p:attrNameLst>
                                      </p:cBhvr>
                                      <p:to>
                                        <p:strVal val="visible"/>
                                      </p:to>
                                    </p:set>
                                    <p:anim calcmode="lin" valueType="num">
                                      <p:cBhvr>
                                        <p:cTn id="57" dur="500" fill="hold"/>
                                        <p:tgtEl>
                                          <p:spTgt spid="80899">
                                            <p:txEl>
                                              <p:pRg st="8" end="8"/>
                                            </p:txEl>
                                          </p:spTgt>
                                        </p:tgtEl>
                                        <p:attrNameLst>
                                          <p:attrName>ppt_w</p:attrName>
                                        </p:attrNameLst>
                                      </p:cBhvr>
                                      <p:tavLst>
                                        <p:tav tm="0">
                                          <p:val>
                                            <p:fltVal val="0"/>
                                          </p:val>
                                        </p:tav>
                                        <p:tav tm="100000">
                                          <p:val>
                                            <p:strVal val="#ppt_w"/>
                                          </p:val>
                                        </p:tav>
                                      </p:tavLst>
                                    </p:anim>
                                    <p:anim calcmode="lin" valueType="num">
                                      <p:cBhvr>
                                        <p:cTn id="58" dur="500" fill="hold"/>
                                        <p:tgtEl>
                                          <p:spTgt spid="80899">
                                            <p:txEl>
                                              <p:pRg st="8" end="8"/>
                                            </p:txEl>
                                          </p:spTgt>
                                        </p:tgtEl>
                                        <p:attrNameLst>
                                          <p:attrName>ppt_h</p:attrName>
                                        </p:attrNameLst>
                                      </p:cBhvr>
                                      <p:tavLst>
                                        <p:tav tm="0">
                                          <p:val>
                                            <p:fltVal val="0"/>
                                          </p:val>
                                        </p:tav>
                                        <p:tav tm="100000">
                                          <p:val>
                                            <p:strVal val="#ppt_h"/>
                                          </p:val>
                                        </p:tav>
                                      </p:tavLst>
                                    </p:anim>
                                    <p:anim calcmode="lin" valueType="num">
                                      <p:cBhvr>
                                        <p:cTn id="59" dur="500" fill="hold"/>
                                        <p:tgtEl>
                                          <p:spTgt spid="80899">
                                            <p:txEl>
                                              <p:pRg st="8" end="8"/>
                                            </p:txEl>
                                          </p:spTgt>
                                        </p:tgtEl>
                                        <p:attrNameLst>
                                          <p:attrName>ppt_x</p:attrName>
                                        </p:attrNameLst>
                                      </p:cBhvr>
                                      <p:tavLst>
                                        <p:tav tm="0">
                                          <p:val>
                                            <p:fltVal val="0.5"/>
                                          </p:val>
                                        </p:tav>
                                        <p:tav tm="100000">
                                          <p:val>
                                            <p:strVal val="#ppt_x"/>
                                          </p:val>
                                        </p:tav>
                                      </p:tavLst>
                                    </p:anim>
                                    <p:anim calcmode="lin" valueType="num">
                                      <p:cBhvr>
                                        <p:cTn id="60" dur="500" fill="hold"/>
                                        <p:tgtEl>
                                          <p:spTgt spid="80899">
                                            <p:txEl>
                                              <p:pRg st="8" end="8"/>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A5AE7CF9-6559-4995-9667-1CBE53825163}" type="slidenum">
              <a:rPr lang="en-US"/>
              <a:pPr/>
              <a:t>12</a:t>
            </a:fld>
            <a:endParaRPr lang="en-US"/>
          </a:p>
        </p:txBody>
      </p:sp>
      <p:sp>
        <p:nvSpPr>
          <p:cNvPr id="9218" name="Rectangle 2"/>
          <p:cNvSpPr>
            <a:spLocks noGrp="1" noChangeArrowheads="1"/>
          </p:cNvSpPr>
          <p:nvPr>
            <p:ph type="title"/>
          </p:nvPr>
        </p:nvSpPr>
        <p:spPr>
          <a:xfrm>
            <a:off x="1150938" y="617538"/>
            <a:ext cx="7651750" cy="1143000"/>
          </a:xfrm>
          <a:noFill/>
          <a:ln/>
        </p:spPr>
        <p:txBody>
          <a:bodyPr lIns="92075" tIns="46038" rIns="92075" bIns="46038" anchor="ctr"/>
          <a:lstStyle/>
          <a:p>
            <a:r>
              <a:rPr lang="en-US"/>
              <a:t>Forms of International Business</a:t>
            </a:r>
          </a:p>
        </p:txBody>
      </p:sp>
      <p:sp>
        <p:nvSpPr>
          <p:cNvPr id="9219" name="Rectangle 3"/>
          <p:cNvSpPr>
            <a:spLocks noGrp="1" noChangeArrowheads="1"/>
          </p:cNvSpPr>
          <p:nvPr>
            <p:ph type="body" idx="1"/>
          </p:nvPr>
        </p:nvSpPr>
        <p:spPr>
          <a:noFill/>
          <a:ln/>
        </p:spPr>
        <p:txBody>
          <a:bodyPr lIns="92075" tIns="46038" rIns="92075" bIns="46038"/>
          <a:lstStyle/>
          <a:p>
            <a:r>
              <a:rPr lang="en-US" b="1"/>
              <a:t>Trade</a:t>
            </a:r>
          </a:p>
          <a:p>
            <a:r>
              <a:rPr lang="en-US" b="1"/>
              <a:t>International licensing of technology and intellectual property (trademarks, patents and copyrights)</a:t>
            </a:r>
          </a:p>
          <a:p>
            <a:r>
              <a:rPr lang="en-US" b="1"/>
              <a:t>Foreign direct investment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30AECFA2-2917-411F-A86A-07B011568C6D}" type="slidenum">
              <a:rPr lang="en-US"/>
              <a:pPr/>
              <a:t>13</a:t>
            </a:fld>
            <a:endParaRPr lang="en-US"/>
          </a:p>
        </p:txBody>
      </p:sp>
      <p:sp>
        <p:nvSpPr>
          <p:cNvPr id="86018" name="Rectangle 2"/>
          <p:cNvSpPr>
            <a:spLocks noGrp="1" noChangeArrowheads="1"/>
          </p:cNvSpPr>
          <p:nvPr>
            <p:ph type="title"/>
          </p:nvPr>
        </p:nvSpPr>
        <p:spPr>
          <a:xfrm>
            <a:off x="1543050" y="728663"/>
            <a:ext cx="7256463" cy="490537"/>
          </a:xfrm>
        </p:spPr>
        <p:txBody>
          <a:bodyPr/>
          <a:lstStyle/>
          <a:p>
            <a:r>
              <a:rPr lang="en-US" altLang="en-US" sz="4000"/>
              <a:t>External or “arms-length” Modes of Entry</a:t>
            </a:r>
            <a:endParaRPr lang="en-US" altLang="en-US"/>
          </a:p>
        </p:txBody>
      </p:sp>
      <p:sp>
        <p:nvSpPr>
          <p:cNvPr id="86019" name="Rectangle 3"/>
          <p:cNvSpPr>
            <a:spLocks noGrp="1" noChangeArrowheads="1"/>
          </p:cNvSpPr>
          <p:nvPr>
            <p:ph type="body" idx="1"/>
          </p:nvPr>
        </p:nvSpPr>
        <p:spPr>
          <a:xfrm>
            <a:off x="762000" y="1371600"/>
            <a:ext cx="7467600" cy="4800600"/>
          </a:xfrm>
        </p:spPr>
        <p:txBody>
          <a:bodyPr/>
          <a:lstStyle/>
          <a:p>
            <a:pPr>
              <a:lnSpc>
                <a:spcPct val="90000"/>
              </a:lnSpc>
            </a:pPr>
            <a:r>
              <a:rPr lang="en-US" altLang="en-US" sz="2800" b="1"/>
              <a:t>Firm does business overseas without investing in owned assets and own human resources in target market</a:t>
            </a:r>
          </a:p>
          <a:p>
            <a:pPr lvl="1">
              <a:lnSpc>
                <a:spcPct val="90000"/>
              </a:lnSpc>
            </a:pPr>
            <a:r>
              <a:rPr lang="en-US" altLang="en-US" sz="2400" b="1"/>
              <a:t>Exporting</a:t>
            </a:r>
          </a:p>
          <a:p>
            <a:pPr lvl="2">
              <a:lnSpc>
                <a:spcPct val="90000"/>
              </a:lnSpc>
            </a:pPr>
            <a:r>
              <a:rPr lang="en-US" altLang="en-US" sz="2000" b="1"/>
              <a:t>Sell “domestically” produced products into foreign markets through local independent agents or directly to customers</a:t>
            </a:r>
          </a:p>
          <a:p>
            <a:pPr lvl="1">
              <a:lnSpc>
                <a:spcPct val="90000"/>
              </a:lnSpc>
            </a:pPr>
            <a:r>
              <a:rPr lang="en-US" altLang="en-US" sz="2400" b="1"/>
              <a:t>Turnkey projects</a:t>
            </a:r>
          </a:p>
          <a:p>
            <a:pPr lvl="2">
              <a:lnSpc>
                <a:spcPct val="90000"/>
              </a:lnSpc>
            </a:pPr>
            <a:r>
              <a:rPr lang="en-US" altLang="en-US" sz="2000" b="1"/>
              <a:t>Special case of exporting for firms that set up production plants or build facilities for others</a:t>
            </a:r>
          </a:p>
          <a:p>
            <a:pPr lvl="2">
              <a:lnSpc>
                <a:spcPct val="90000"/>
              </a:lnSpc>
            </a:pPr>
            <a:r>
              <a:rPr lang="en-US" altLang="en-US" sz="2000" b="1"/>
              <a:t>The “exporting firm” builds the facility overseas, starts it up, turns it over to the host country owner, and then departs</a:t>
            </a:r>
          </a:p>
          <a:p>
            <a:pPr lvl="2">
              <a:lnSpc>
                <a:spcPct val="90000"/>
              </a:lnSpc>
            </a:pPr>
            <a:r>
              <a:rPr lang="en-US" altLang="en-US" sz="2000" b="1"/>
              <a:t>Oil firms, construction firms, manufacturers</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Effect transition="in" filter="wipe(up)">
                                      <p:cBhvr>
                                        <p:cTn id="7" dur="500"/>
                                        <p:tgtEl>
                                          <p:spTgt spid="86019">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6019">
                                            <p:txEl>
                                              <p:pRg st="1" end="1"/>
                                            </p:txEl>
                                          </p:spTgt>
                                        </p:tgtEl>
                                        <p:attrNameLst>
                                          <p:attrName>style.visibility</p:attrName>
                                        </p:attrNameLst>
                                      </p:cBhvr>
                                      <p:to>
                                        <p:strVal val="visible"/>
                                      </p:to>
                                    </p:set>
                                    <p:animEffect transition="in" filter="wipe(up)">
                                      <p:cBhvr>
                                        <p:cTn id="10" dur="500"/>
                                        <p:tgtEl>
                                          <p:spTgt spid="86019">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86019">
                                            <p:txEl>
                                              <p:pRg st="2" end="2"/>
                                            </p:txEl>
                                          </p:spTgt>
                                        </p:tgtEl>
                                        <p:attrNameLst>
                                          <p:attrName>style.visibility</p:attrName>
                                        </p:attrNameLst>
                                      </p:cBhvr>
                                      <p:to>
                                        <p:strVal val="visible"/>
                                      </p:to>
                                    </p:set>
                                    <p:animEffect transition="in" filter="wipe(up)">
                                      <p:cBhvr>
                                        <p:cTn id="13" dur="500"/>
                                        <p:tgtEl>
                                          <p:spTgt spid="86019">
                                            <p:txEl>
                                              <p:pRg st="2" end="2"/>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86019">
                                            <p:txEl>
                                              <p:pRg st="3" end="3"/>
                                            </p:txEl>
                                          </p:spTgt>
                                        </p:tgtEl>
                                        <p:attrNameLst>
                                          <p:attrName>style.visibility</p:attrName>
                                        </p:attrNameLst>
                                      </p:cBhvr>
                                      <p:to>
                                        <p:strVal val="visible"/>
                                      </p:to>
                                    </p:set>
                                    <p:animEffect transition="in" filter="wipe(up)">
                                      <p:cBhvr>
                                        <p:cTn id="16" dur="500"/>
                                        <p:tgtEl>
                                          <p:spTgt spid="86019">
                                            <p:txEl>
                                              <p:pRg st="3" end="3"/>
                                            </p:txEl>
                                          </p:spTgt>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86019">
                                            <p:txEl>
                                              <p:pRg st="4" end="4"/>
                                            </p:txEl>
                                          </p:spTgt>
                                        </p:tgtEl>
                                        <p:attrNameLst>
                                          <p:attrName>style.visibility</p:attrName>
                                        </p:attrNameLst>
                                      </p:cBhvr>
                                      <p:to>
                                        <p:strVal val="visible"/>
                                      </p:to>
                                    </p:set>
                                    <p:animEffect transition="in" filter="wipe(up)">
                                      <p:cBhvr>
                                        <p:cTn id="19" dur="500"/>
                                        <p:tgtEl>
                                          <p:spTgt spid="86019">
                                            <p:txEl>
                                              <p:pRg st="4" end="4"/>
                                            </p:txEl>
                                          </p:spTgt>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86019">
                                            <p:txEl>
                                              <p:pRg st="5" end="5"/>
                                            </p:txEl>
                                          </p:spTgt>
                                        </p:tgtEl>
                                        <p:attrNameLst>
                                          <p:attrName>style.visibility</p:attrName>
                                        </p:attrNameLst>
                                      </p:cBhvr>
                                      <p:to>
                                        <p:strVal val="visible"/>
                                      </p:to>
                                    </p:set>
                                    <p:animEffect transition="in" filter="wipe(up)">
                                      <p:cBhvr>
                                        <p:cTn id="22" dur="500"/>
                                        <p:tgtEl>
                                          <p:spTgt spid="86019">
                                            <p:txEl>
                                              <p:pRg st="5" end="5"/>
                                            </p:txEl>
                                          </p:spTgt>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86019">
                                            <p:txEl>
                                              <p:pRg st="6" end="6"/>
                                            </p:txEl>
                                          </p:spTgt>
                                        </p:tgtEl>
                                        <p:attrNameLst>
                                          <p:attrName>style.visibility</p:attrName>
                                        </p:attrNameLst>
                                      </p:cBhvr>
                                      <p:to>
                                        <p:strVal val="visible"/>
                                      </p:to>
                                    </p:set>
                                    <p:animEffect transition="in" filter="wipe(up)">
                                      <p:cBhvr>
                                        <p:cTn id="25" dur="500"/>
                                        <p:tgtEl>
                                          <p:spTgt spid="860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C238FF76-325D-4A44-AEE4-7C6CAEEA3502}" type="slidenum">
              <a:rPr lang="en-US"/>
              <a:pPr/>
              <a:t>14</a:t>
            </a:fld>
            <a:endParaRPr lang="en-US"/>
          </a:p>
        </p:txBody>
      </p:sp>
      <p:sp>
        <p:nvSpPr>
          <p:cNvPr id="87042" name="Rectangle 2"/>
          <p:cNvSpPr>
            <a:spLocks noGrp="1" noChangeArrowheads="1"/>
          </p:cNvSpPr>
          <p:nvPr>
            <p:ph type="title"/>
          </p:nvPr>
        </p:nvSpPr>
        <p:spPr>
          <a:xfrm>
            <a:off x="1611313" y="762000"/>
            <a:ext cx="6981825" cy="347663"/>
          </a:xfrm>
        </p:spPr>
        <p:txBody>
          <a:bodyPr/>
          <a:lstStyle/>
          <a:p>
            <a:r>
              <a:rPr lang="en-US" altLang="en-US" sz="4000"/>
              <a:t>External or “arms-length” Modes (cont.)</a:t>
            </a:r>
          </a:p>
        </p:txBody>
      </p:sp>
      <p:sp>
        <p:nvSpPr>
          <p:cNvPr id="87043" name="Rectangle 3"/>
          <p:cNvSpPr>
            <a:spLocks noGrp="1" noChangeArrowheads="1"/>
          </p:cNvSpPr>
          <p:nvPr>
            <p:ph type="body" idx="1"/>
          </p:nvPr>
        </p:nvSpPr>
        <p:spPr>
          <a:xfrm>
            <a:off x="381000" y="990600"/>
            <a:ext cx="8763000" cy="5334000"/>
          </a:xfrm>
        </p:spPr>
        <p:txBody>
          <a:bodyPr/>
          <a:lstStyle/>
          <a:p>
            <a:pPr lvl="1">
              <a:lnSpc>
                <a:spcPct val="90000"/>
              </a:lnSpc>
            </a:pPr>
            <a:r>
              <a:rPr lang="en-US" altLang="en-US" sz="2400" b="1"/>
              <a:t>Licensing</a:t>
            </a:r>
          </a:p>
          <a:p>
            <a:pPr lvl="2">
              <a:lnSpc>
                <a:spcPct val="90000"/>
              </a:lnSpc>
            </a:pPr>
            <a:r>
              <a:rPr lang="en-US" altLang="en-US" sz="2000" b="1"/>
              <a:t>Licensor grants rights to licensee for use of intangible property over a specified period in return for a fee</a:t>
            </a:r>
          </a:p>
          <a:p>
            <a:pPr lvl="2">
              <a:lnSpc>
                <a:spcPct val="90000"/>
              </a:lnSpc>
            </a:pPr>
            <a:r>
              <a:rPr lang="en-US" altLang="en-US" sz="2000" b="1"/>
              <a:t>Intangible property: patents, inventions, formulas, processes, designs, copyrights, trademarks</a:t>
            </a:r>
          </a:p>
          <a:p>
            <a:pPr lvl="2">
              <a:lnSpc>
                <a:spcPct val="90000"/>
              </a:lnSpc>
            </a:pPr>
            <a:r>
              <a:rPr lang="en-US" altLang="en-US" sz="2000" b="1"/>
              <a:t>Licensing agreement likely allows licensor quality assurance rights over actual use of intangible asset</a:t>
            </a:r>
          </a:p>
          <a:p>
            <a:pPr lvl="2">
              <a:lnSpc>
                <a:spcPct val="90000"/>
              </a:lnSpc>
            </a:pPr>
            <a:r>
              <a:rPr lang="en-US" altLang="en-US" sz="2000" b="1"/>
              <a:t>If licensee sells to consumers using the licensor’s brand name, the license may also give the licensor rights to strategic brand control</a:t>
            </a:r>
          </a:p>
          <a:p>
            <a:pPr lvl="1">
              <a:lnSpc>
                <a:spcPct val="90000"/>
              </a:lnSpc>
            </a:pPr>
            <a:r>
              <a:rPr lang="en-US" altLang="en-US" sz="2400" b="1"/>
              <a:t>Franchising</a:t>
            </a:r>
          </a:p>
          <a:p>
            <a:pPr lvl="2">
              <a:lnSpc>
                <a:spcPct val="90000"/>
              </a:lnSpc>
            </a:pPr>
            <a:r>
              <a:rPr lang="en-US" altLang="en-US" sz="2000" b="1"/>
              <a:t>Franchisor, grants franchisee use of intangibles under the condition that franchisee follow strict rules of operating the business</a:t>
            </a:r>
          </a:p>
          <a:p>
            <a:pPr lvl="2">
              <a:lnSpc>
                <a:spcPct val="90000"/>
              </a:lnSpc>
            </a:pPr>
            <a:r>
              <a:rPr lang="en-US" altLang="en-US" sz="2000" b="1"/>
              <a:t>Mode of operation is part of the brand image</a:t>
            </a:r>
          </a:p>
          <a:p>
            <a:pPr lvl="1">
              <a:lnSpc>
                <a:spcPct val="90000"/>
              </a:lnSpc>
            </a:pPr>
            <a:r>
              <a:rPr lang="en-US" altLang="en-US" sz="2400" b="1"/>
              <a:t>International strategic alliances</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Effect transition="in" filter="wipe(up)">
                                      <p:cBhvr>
                                        <p:cTn id="7" dur="500"/>
                                        <p:tgtEl>
                                          <p:spTgt spid="87043">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7043">
                                            <p:txEl>
                                              <p:pRg st="1" end="1"/>
                                            </p:txEl>
                                          </p:spTgt>
                                        </p:tgtEl>
                                        <p:attrNameLst>
                                          <p:attrName>style.visibility</p:attrName>
                                        </p:attrNameLst>
                                      </p:cBhvr>
                                      <p:to>
                                        <p:strVal val="visible"/>
                                      </p:to>
                                    </p:set>
                                    <p:animEffect transition="in" filter="wipe(up)">
                                      <p:cBhvr>
                                        <p:cTn id="10" dur="500"/>
                                        <p:tgtEl>
                                          <p:spTgt spid="87043">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87043">
                                            <p:txEl>
                                              <p:pRg st="2" end="2"/>
                                            </p:txEl>
                                          </p:spTgt>
                                        </p:tgtEl>
                                        <p:attrNameLst>
                                          <p:attrName>style.visibility</p:attrName>
                                        </p:attrNameLst>
                                      </p:cBhvr>
                                      <p:to>
                                        <p:strVal val="visible"/>
                                      </p:to>
                                    </p:set>
                                    <p:animEffect transition="in" filter="wipe(up)">
                                      <p:cBhvr>
                                        <p:cTn id="13" dur="500"/>
                                        <p:tgtEl>
                                          <p:spTgt spid="87043">
                                            <p:txEl>
                                              <p:pRg st="2" end="2"/>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87043">
                                            <p:txEl>
                                              <p:pRg st="3" end="3"/>
                                            </p:txEl>
                                          </p:spTgt>
                                        </p:tgtEl>
                                        <p:attrNameLst>
                                          <p:attrName>style.visibility</p:attrName>
                                        </p:attrNameLst>
                                      </p:cBhvr>
                                      <p:to>
                                        <p:strVal val="visible"/>
                                      </p:to>
                                    </p:set>
                                    <p:animEffect transition="in" filter="wipe(up)">
                                      <p:cBhvr>
                                        <p:cTn id="16" dur="500"/>
                                        <p:tgtEl>
                                          <p:spTgt spid="87043">
                                            <p:txEl>
                                              <p:pRg st="3" end="3"/>
                                            </p:txEl>
                                          </p:spTgt>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87043">
                                            <p:txEl>
                                              <p:pRg st="4" end="4"/>
                                            </p:txEl>
                                          </p:spTgt>
                                        </p:tgtEl>
                                        <p:attrNameLst>
                                          <p:attrName>style.visibility</p:attrName>
                                        </p:attrNameLst>
                                      </p:cBhvr>
                                      <p:to>
                                        <p:strVal val="visible"/>
                                      </p:to>
                                    </p:set>
                                    <p:animEffect transition="in" filter="wipe(up)">
                                      <p:cBhvr>
                                        <p:cTn id="19" dur="500"/>
                                        <p:tgtEl>
                                          <p:spTgt spid="87043">
                                            <p:txEl>
                                              <p:pRg st="4" end="4"/>
                                            </p:txEl>
                                          </p:spTgt>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87043">
                                            <p:txEl>
                                              <p:pRg st="5" end="5"/>
                                            </p:txEl>
                                          </p:spTgt>
                                        </p:tgtEl>
                                        <p:attrNameLst>
                                          <p:attrName>style.visibility</p:attrName>
                                        </p:attrNameLst>
                                      </p:cBhvr>
                                      <p:to>
                                        <p:strVal val="visible"/>
                                      </p:to>
                                    </p:set>
                                    <p:animEffect transition="in" filter="wipe(up)">
                                      <p:cBhvr>
                                        <p:cTn id="22" dur="500"/>
                                        <p:tgtEl>
                                          <p:spTgt spid="87043">
                                            <p:txEl>
                                              <p:pRg st="5" end="5"/>
                                            </p:txEl>
                                          </p:spTgt>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87043">
                                            <p:txEl>
                                              <p:pRg st="6" end="6"/>
                                            </p:txEl>
                                          </p:spTgt>
                                        </p:tgtEl>
                                        <p:attrNameLst>
                                          <p:attrName>style.visibility</p:attrName>
                                        </p:attrNameLst>
                                      </p:cBhvr>
                                      <p:to>
                                        <p:strVal val="visible"/>
                                      </p:to>
                                    </p:set>
                                    <p:animEffect transition="in" filter="wipe(up)">
                                      <p:cBhvr>
                                        <p:cTn id="25" dur="500"/>
                                        <p:tgtEl>
                                          <p:spTgt spid="87043">
                                            <p:txEl>
                                              <p:pRg st="6" end="6"/>
                                            </p:txEl>
                                          </p:spTgt>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87043">
                                            <p:txEl>
                                              <p:pRg st="7" end="7"/>
                                            </p:txEl>
                                          </p:spTgt>
                                        </p:tgtEl>
                                        <p:attrNameLst>
                                          <p:attrName>style.visibility</p:attrName>
                                        </p:attrNameLst>
                                      </p:cBhvr>
                                      <p:to>
                                        <p:strVal val="visible"/>
                                      </p:to>
                                    </p:set>
                                    <p:animEffect transition="in" filter="wipe(up)">
                                      <p:cBhvr>
                                        <p:cTn id="28" dur="500"/>
                                        <p:tgtEl>
                                          <p:spTgt spid="87043">
                                            <p:txEl>
                                              <p:pRg st="7" end="7"/>
                                            </p:txEl>
                                          </p:spTgt>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87043">
                                            <p:txEl>
                                              <p:pRg st="8" end="8"/>
                                            </p:txEl>
                                          </p:spTgt>
                                        </p:tgtEl>
                                        <p:attrNameLst>
                                          <p:attrName>style.visibility</p:attrName>
                                        </p:attrNameLst>
                                      </p:cBhvr>
                                      <p:to>
                                        <p:strVal val="visible"/>
                                      </p:to>
                                    </p:set>
                                    <p:animEffect transition="in" filter="wipe(up)">
                                      <p:cBhvr>
                                        <p:cTn id="31" dur="500"/>
                                        <p:tgtEl>
                                          <p:spTgt spid="870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1999 West Educational Publishing</a:t>
            </a:r>
          </a:p>
        </p:txBody>
      </p:sp>
      <p:sp>
        <p:nvSpPr>
          <p:cNvPr id="6" name="Slide Number Placeholder 5"/>
          <p:cNvSpPr>
            <a:spLocks noGrp="1"/>
          </p:cNvSpPr>
          <p:nvPr>
            <p:ph type="sldNum" sz="quarter" idx="12"/>
          </p:nvPr>
        </p:nvSpPr>
        <p:spPr/>
        <p:txBody>
          <a:bodyPr/>
          <a:lstStyle/>
          <a:p>
            <a:fld id="{88DBA299-4F60-4CFD-A1D4-8CEA85DCE81E}" type="slidenum">
              <a:rPr lang="en-US"/>
              <a:pPr/>
              <a:t>15</a:t>
            </a:fld>
            <a:endParaRPr lang="en-US"/>
          </a:p>
        </p:txBody>
      </p:sp>
      <p:sp>
        <p:nvSpPr>
          <p:cNvPr id="88066" name="Rectangle 2"/>
          <p:cNvSpPr>
            <a:spLocks noGrp="1" noChangeArrowheads="1"/>
          </p:cNvSpPr>
          <p:nvPr>
            <p:ph type="title"/>
          </p:nvPr>
        </p:nvSpPr>
        <p:spPr>
          <a:xfrm>
            <a:off x="1543050" y="685800"/>
            <a:ext cx="6981825" cy="465138"/>
          </a:xfrm>
        </p:spPr>
        <p:txBody>
          <a:bodyPr/>
          <a:lstStyle/>
          <a:p>
            <a:r>
              <a:rPr lang="en-US" altLang="en-US"/>
              <a:t>“Internal” Modes of Entry</a:t>
            </a:r>
          </a:p>
        </p:txBody>
      </p:sp>
      <p:sp>
        <p:nvSpPr>
          <p:cNvPr id="88067" name="Rectangle 3"/>
          <p:cNvSpPr>
            <a:spLocks noGrp="1" noChangeArrowheads="1"/>
          </p:cNvSpPr>
          <p:nvPr>
            <p:ph type="body" idx="1"/>
          </p:nvPr>
        </p:nvSpPr>
        <p:spPr>
          <a:xfrm>
            <a:off x="609600" y="1371600"/>
            <a:ext cx="7772400" cy="4114800"/>
          </a:xfrm>
        </p:spPr>
        <p:txBody>
          <a:bodyPr/>
          <a:lstStyle/>
          <a:p>
            <a:pPr>
              <a:lnSpc>
                <a:spcPct val="90000"/>
              </a:lnSpc>
            </a:pPr>
            <a:r>
              <a:rPr lang="en-US" altLang="en-US" sz="2400" b="1"/>
              <a:t>These involve Foreign Direct Investment</a:t>
            </a:r>
          </a:p>
          <a:p>
            <a:pPr lvl="1">
              <a:lnSpc>
                <a:spcPct val="90000"/>
              </a:lnSpc>
            </a:pPr>
            <a:r>
              <a:rPr lang="en-US" altLang="en-US" sz="2400" b="1"/>
              <a:t>Wholly owned subsidiaries</a:t>
            </a:r>
          </a:p>
          <a:p>
            <a:pPr lvl="2">
              <a:lnSpc>
                <a:spcPct val="90000"/>
              </a:lnSpc>
            </a:pPr>
            <a:r>
              <a:rPr lang="en-US" altLang="en-US" b="1"/>
              <a:t>Firms owned 100% by a company in a foreign country</a:t>
            </a:r>
          </a:p>
          <a:p>
            <a:pPr lvl="1">
              <a:lnSpc>
                <a:spcPct val="90000"/>
              </a:lnSpc>
            </a:pPr>
            <a:r>
              <a:rPr lang="en-US" altLang="en-US" sz="2400" b="1"/>
              <a:t>International joint ventures</a:t>
            </a:r>
          </a:p>
          <a:p>
            <a:pPr lvl="2">
              <a:lnSpc>
                <a:spcPct val="90000"/>
              </a:lnSpc>
            </a:pPr>
            <a:r>
              <a:rPr lang="en-US" altLang="en-US" b="1"/>
              <a:t>Firms that are owned jointly by two or more otherwise independent firms; most IJVs are between two firms</a:t>
            </a:r>
          </a:p>
          <a:p>
            <a:pPr lvl="2">
              <a:lnSpc>
                <a:spcPct val="90000"/>
              </a:lnSpc>
            </a:pPr>
            <a:r>
              <a:rPr lang="en-US" altLang="en-US" b="1"/>
              <a:t>One (or more) parent firms are non-resident in the host market</a:t>
            </a:r>
          </a:p>
          <a:p>
            <a:pPr lvl="2">
              <a:lnSpc>
                <a:spcPct val="90000"/>
              </a:lnSpc>
            </a:pPr>
            <a:r>
              <a:rPr lang="en-US" altLang="en-US" b="1"/>
              <a:t>Ownership % may vary from majority foreign owned, to 50%-50% owned, to minority owned by the foreign firm</a:t>
            </a:r>
          </a:p>
        </p:txBody>
      </p:sp>
      <p:sp>
        <p:nvSpPr>
          <p:cNvPr id="88068" name="Rectangle 4"/>
          <p:cNvSpPr>
            <a:spLocks noChangeArrowheads="1"/>
          </p:cNvSpPr>
          <p:nvPr/>
        </p:nvSpPr>
        <p:spPr bwMode="auto">
          <a:xfrm>
            <a:off x="300038" y="147638"/>
            <a:ext cx="695325" cy="271462"/>
          </a:xfrm>
          <a:prstGeom prst="rect">
            <a:avLst/>
          </a:prstGeom>
          <a:noFill/>
          <a:ln w="12700">
            <a:noFill/>
            <a:miter lim="800000"/>
            <a:headEnd/>
            <a:tailEnd/>
          </a:ln>
          <a:effectLst/>
        </p:spPr>
        <p:txBody>
          <a:bodyPr lIns="90488" tIns="44450" rIns="90488" bIns="44450">
            <a:spAutoFit/>
          </a:bodyPr>
          <a:lstStyle/>
          <a:p>
            <a:pPr eaLnBrk="0" hangingPunct="0">
              <a:spcBef>
                <a:spcPct val="50000"/>
              </a:spcBef>
            </a:pPr>
            <a:endParaRPr lang="en-US" altLang="en-US" sz="1200" b="1">
              <a:latin typeface="Arial"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Effect transition="in" filter="wipe(down)">
                                      <p:cBhvr>
                                        <p:cTn id="7" dur="500"/>
                                        <p:tgtEl>
                                          <p:spTgt spid="88067">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8067">
                                            <p:txEl>
                                              <p:pRg st="1" end="1"/>
                                            </p:txEl>
                                          </p:spTgt>
                                        </p:tgtEl>
                                        <p:attrNameLst>
                                          <p:attrName>style.visibility</p:attrName>
                                        </p:attrNameLst>
                                      </p:cBhvr>
                                      <p:to>
                                        <p:strVal val="visible"/>
                                      </p:to>
                                    </p:set>
                                    <p:animEffect transition="in" filter="wipe(down)">
                                      <p:cBhvr>
                                        <p:cTn id="10" dur="500"/>
                                        <p:tgtEl>
                                          <p:spTgt spid="88067">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8067">
                                            <p:txEl>
                                              <p:pRg st="2" end="2"/>
                                            </p:txEl>
                                          </p:spTgt>
                                        </p:tgtEl>
                                        <p:attrNameLst>
                                          <p:attrName>style.visibility</p:attrName>
                                        </p:attrNameLst>
                                      </p:cBhvr>
                                      <p:to>
                                        <p:strVal val="visible"/>
                                      </p:to>
                                    </p:set>
                                    <p:animEffect transition="in" filter="wipe(down)">
                                      <p:cBhvr>
                                        <p:cTn id="13" dur="500"/>
                                        <p:tgtEl>
                                          <p:spTgt spid="88067">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88067">
                                            <p:txEl>
                                              <p:pRg st="3" end="3"/>
                                            </p:txEl>
                                          </p:spTgt>
                                        </p:tgtEl>
                                        <p:attrNameLst>
                                          <p:attrName>style.visibility</p:attrName>
                                        </p:attrNameLst>
                                      </p:cBhvr>
                                      <p:to>
                                        <p:strVal val="visible"/>
                                      </p:to>
                                    </p:set>
                                    <p:animEffect transition="in" filter="wipe(down)">
                                      <p:cBhvr>
                                        <p:cTn id="16" dur="500"/>
                                        <p:tgtEl>
                                          <p:spTgt spid="88067">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88067">
                                            <p:txEl>
                                              <p:pRg st="4" end="4"/>
                                            </p:txEl>
                                          </p:spTgt>
                                        </p:tgtEl>
                                        <p:attrNameLst>
                                          <p:attrName>style.visibility</p:attrName>
                                        </p:attrNameLst>
                                      </p:cBhvr>
                                      <p:to>
                                        <p:strVal val="visible"/>
                                      </p:to>
                                    </p:set>
                                    <p:animEffect transition="in" filter="wipe(down)">
                                      <p:cBhvr>
                                        <p:cTn id="19" dur="500"/>
                                        <p:tgtEl>
                                          <p:spTgt spid="88067">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88067">
                                            <p:txEl>
                                              <p:pRg st="5" end="5"/>
                                            </p:txEl>
                                          </p:spTgt>
                                        </p:tgtEl>
                                        <p:attrNameLst>
                                          <p:attrName>style.visibility</p:attrName>
                                        </p:attrNameLst>
                                      </p:cBhvr>
                                      <p:to>
                                        <p:strVal val="visible"/>
                                      </p:to>
                                    </p:set>
                                    <p:animEffect transition="in" filter="wipe(down)">
                                      <p:cBhvr>
                                        <p:cTn id="22" dur="500"/>
                                        <p:tgtEl>
                                          <p:spTgt spid="88067">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88067">
                                            <p:txEl>
                                              <p:pRg st="6" end="6"/>
                                            </p:txEl>
                                          </p:spTgt>
                                        </p:tgtEl>
                                        <p:attrNameLst>
                                          <p:attrName>style.visibility</p:attrName>
                                        </p:attrNameLst>
                                      </p:cBhvr>
                                      <p:to>
                                        <p:strVal val="visible"/>
                                      </p:to>
                                    </p:set>
                                    <p:animEffect transition="in" filter="wipe(down)">
                                      <p:cBhvr>
                                        <p:cTn id="25" dur="500"/>
                                        <p:tgtEl>
                                          <p:spTgt spid="880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B292D63D-D4BE-4411-BB0E-8B658903CD1D}" type="slidenum">
              <a:rPr lang="en-US"/>
              <a:pPr/>
              <a:t>16</a:t>
            </a:fld>
            <a:endParaRPr lang="en-US"/>
          </a:p>
        </p:txBody>
      </p:sp>
      <p:sp>
        <p:nvSpPr>
          <p:cNvPr id="11266" name="Rectangle 2"/>
          <p:cNvSpPr>
            <a:spLocks noGrp="1" noChangeArrowheads="1"/>
          </p:cNvSpPr>
          <p:nvPr>
            <p:ph type="title"/>
          </p:nvPr>
        </p:nvSpPr>
        <p:spPr>
          <a:noFill/>
          <a:ln/>
        </p:spPr>
        <p:txBody>
          <a:bodyPr lIns="92075" tIns="46038" rIns="92075" bIns="46038" anchor="ctr"/>
          <a:lstStyle/>
          <a:p>
            <a:r>
              <a:rPr lang="en-US"/>
              <a:t>Trade</a:t>
            </a:r>
          </a:p>
        </p:txBody>
      </p:sp>
      <p:sp>
        <p:nvSpPr>
          <p:cNvPr id="11267" name="Rectangle 3"/>
          <p:cNvSpPr>
            <a:spLocks noGrp="1" noChangeArrowheads="1"/>
          </p:cNvSpPr>
          <p:nvPr>
            <p:ph type="body" idx="1"/>
          </p:nvPr>
        </p:nvSpPr>
        <p:spPr>
          <a:noFill/>
          <a:ln/>
        </p:spPr>
        <p:txBody>
          <a:bodyPr lIns="92075" tIns="46038" rIns="92075" bIns="46038"/>
          <a:lstStyle/>
          <a:p>
            <a:r>
              <a:rPr lang="en-US" b="1"/>
              <a:t>Exporting</a:t>
            </a:r>
          </a:p>
          <a:p>
            <a:r>
              <a:rPr lang="en-US" b="1"/>
              <a:t>Importing</a:t>
            </a:r>
          </a:p>
          <a:p>
            <a:r>
              <a:rPr lang="en-US" b="1"/>
              <a:t>Subject to government controls over trade:</a:t>
            </a:r>
          </a:p>
          <a:p>
            <a:pPr lvl="1"/>
            <a:r>
              <a:rPr lang="en-US" b="1"/>
              <a:t> Tariffs </a:t>
            </a:r>
          </a:p>
          <a:p>
            <a:pPr lvl="1"/>
            <a:r>
              <a:rPr lang="en-US" b="1"/>
              <a:t>non tariff barriers</a:t>
            </a:r>
          </a:p>
          <a:p>
            <a:r>
              <a:rPr lang="en-US" b="1"/>
              <a:t>Trade in services - increasing</a:t>
            </a:r>
          </a:p>
          <a:p>
            <a:pPr>
              <a:buFont typeface="Wingdings" pitchFamily="2" charset="2"/>
              <a:buNone/>
            </a:pPr>
            <a:endParaRPr lang="en-US"/>
          </a:p>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6C635C5E-B3E9-4824-BDFE-D697D766F3A2}" type="slidenum">
              <a:rPr lang="en-US"/>
              <a:pPr/>
              <a:t>17</a:t>
            </a:fld>
            <a:endParaRPr lang="en-US"/>
          </a:p>
        </p:txBody>
      </p:sp>
      <p:sp>
        <p:nvSpPr>
          <p:cNvPr id="13314" name="Rectangle 2"/>
          <p:cNvSpPr>
            <a:spLocks noGrp="1" noChangeArrowheads="1"/>
          </p:cNvSpPr>
          <p:nvPr>
            <p:ph type="title"/>
          </p:nvPr>
        </p:nvSpPr>
        <p:spPr>
          <a:xfrm>
            <a:off x="762000" y="388938"/>
            <a:ext cx="8382000" cy="1431925"/>
          </a:xfrm>
          <a:noFill/>
          <a:ln/>
        </p:spPr>
        <p:txBody>
          <a:bodyPr lIns="92075" tIns="46038" rIns="92075" bIns="46038" anchor="ctr">
            <a:spAutoFit/>
          </a:bodyPr>
          <a:lstStyle/>
          <a:p>
            <a:r>
              <a:rPr lang="en-US"/>
              <a:t>Intellectual Property and Licensing</a:t>
            </a:r>
          </a:p>
        </p:txBody>
      </p:sp>
      <p:sp>
        <p:nvSpPr>
          <p:cNvPr id="13315" name="Rectangle 3"/>
          <p:cNvSpPr>
            <a:spLocks noGrp="1" noChangeArrowheads="1"/>
          </p:cNvSpPr>
          <p:nvPr>
            <p:ph type="body" idx="1"/>
          </p:nvPr>
        </p:nvSpPr>
        <p:spPr>
          <a:noFill/>
          <a:ln/>
        </p:spPr>
        <p:txBody>
          <a:bodyPr lIns="92075" tIns="46038" rIns="92075" bIns="46038"/>
          <a:lstStyle/>
          <a:p>
            <a:r>
              <a:rPr lang="en-US" sz="2800" b="1"/>
              <a:t>Intellectual Property Rights:</a:t>
            </a:r>
          </a:p>
          <a:p>
            <a:pPr lvl="1"/>
            <a:r>
              <a:rPr lang="en-US" sz="2400" b="1"/>
              <a:t>Copyrights: legal rights to an artistic or written work</a:t>
            </a:r>
          </a:p>
          <a:p>
            <a:pPr lvl="1"/>
            <a:r>
              <a:rPr lang="en-US" sz="2400" b="1"/>
              <a:t>Trademarks: the legal right to use a name or symbol; that identifies  a firm or its product</a:t>
            </a:r>
          </a:p>
          <a:p>
            <a:pPr lvl="1"/>
            <a:r>
              <a:rPr lang="en-US" sz="2400" b="1"/>
              <a:t>Patents: governmental grants to inventors assuring them of the legal right to produce, use and  sell their invention for a period of years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85F805BD-F4AD-4710-B98C-C5A89F88698E}" type="slidenum">
              <a:rPr lang="en-US"/>
              <a:pPr/>
              <a:t>18</a:t>
            </a:fld>
            <a:endParaRPr lang="en-US"/>
          </a:p>
        </p:txBody>
      </p:sp>
      <p:sp>
        <p:nvSpPr>
          <p:cNvPr id="15362" name="Rectangle 2"/>
          <p:cNvSpPr>
            <a:spLocks noGrp="1" noChangeArrowheads="1"/>
          </p:cNvSpPr>
          <p:nvPr>
            <p:ph type="title"/>
          </p:nvPr>
        </p:nvSpPr>
        <p:spPr>
          <a:xfrm>
            <a:off x="1143000" y="381000"/>
            <a:ext cx="8382000" cy="1431925"/>
          </a:xfrm>
          <a:noFill/>
          <a:ln/>
        </p:spPr>
        <p:txBody>
          <a:bodyPr lIns="92075" tIns="46038" rIns="92075" bIns="46038" anchor="ctr">
            <a:spAutoFit/>
          </a:bodyPr>
          <a:lstStyle/>
          <a:p>
            <a:r>
              <a:rPr lang="en-US"/>
              <a:t>International Licensing Agreements</a:t>
            </a:r>
          </a:p>
        </p:txBody>
      </p:sp>
      <p:sp>
        <p:nvSpPr>
          <p:cNvPr id="15363" name="Rectangle 3"/>
          <p:cNvSpPr>
            <a:spLocks noGrp="1" noChangeArrowheads="1"/>
          </p:cNvSpPr>
          <p:nvPr>
            <p:ph type="body" idx="1"/>
          </p:nvPr>
        </p:nvSpPr>
        <p:spPr>
          <a:xfrm>
            <a:off x="609600" y="2209800"/>
            <a:ext cx="7772400" cy="4038600"/>
          </a:xfrm>
          <a:noFill/>
          <a:ln/>
        </p:spPr>
        <p:txBody>
          <a:bodyPr lIns="92075" tIns="46038" rIns="92075" bIns="46038"/>
          <a:lstStyle/>
          <a:p>
            <a:pPr>
              <a:lnSpc>
                <a:spcPct val="80000"/>
              </a:lnSpc>
            </a:pPr>
            <a:r>
              <a:rPr lang="en-US" sz="2800" b="1"/>
              <a:t>International licensing agreements: contracts by which the holder of intellectual property will grant certain rights in that property to a foreign firm to use for a period of time under certain conditions in return for a licensing fee</a:t>
            </a:r>
          </a:p>
          <a:p>
            <a:pPr>
              <a:lnSpc>
                <a:spcPct val="80000"/>
              </a:lnSpc>
            </a:pPr>
            <a:r>
              <a:rPr lang="en-US" sz="2800" b="1"/>
              <a:t>Technology transfer</a:t>
            </a:r>
          </a:p>
          <a:p>
            <a:pPr>
              <a:lnSpc>
                <a:spcPct val="80000"/>
              </a:lnSpc>
            </a:pPr>
            <a:r>
              <a:rPr lang="en-US" sz="2800" b="1"/>
              <a:t>Franchising Agreements : licenses to use trademark and form of business operations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A5B2042C-CD73-4678-A553-4CEFB9587DA7}" type="slidenum">
              <a:rPr lang="en-US"/>
              <a:pPr/>
              <a:t>19</a:t>
            </a:fld>
            <a:endParaRPr lang="en-US"/>
          </a:p>
        </p:txBody>
      </p:sp>
      <p:sp>
        <p:nvSpPr>
          <p:cNvPr id="17410" name="Rectangle 2"/>
          <p:cNvSpPr>
            <a:spLocks noGrp="1" noChangeArrowheads="1"/>
          </p:cNvSpPr>
          <p:nvPr>
            <p:ph type="title"/>
          </p:nvPr>
        </p:nvSpPr>
        <p:spPr>
          <a:noFill/>
          <a:ln/>
        </p:spPr>
        <p:txBody>
          <a:bodyPr lIns="92075" tIns="46038" rIns="92075" bIns="46038" anchor="ctr"/>
          <a:lstStyle/>
          <a:p>
            <a:r>
              <a:rPr lang="en-US"/>
              <a:t>Protecting Intellectual Property</a:t>
            </a:r>
          </a:p>
        </p:txBody>
      </p:sp>
      <p:sp>
        <p:nvSpPr>
          <p:cNvPr id="17411" name="Rectangle 3"/>
          <p:cNvSpPr>
            <a:spLocks noGrp="1" noChangeArrowheads="1"/>
          </p:cNvSpPr>
          <p:nvPr>
            <p:ph type="body" idx="1"/>
          </p:nvPr>
        </p:nvSpPr>
        <p:spPr>
          <a:xfrm>
            <a:off x="1182688" y="2120900"/>
            <a:ext cx="7772400" cy="3800475"/>
          </a:xfrm>
          <a:noFill/>
          <a:ln/>
        </p:spPr>
        <p:txBody>
          <a:bodyPr lIns="92075" tIns="46038" rIns="92075" bIns="46038"/>
          <a:lstStyle/>
          <a:p>
            <a:r>
              <a:rPr lang="en-US" b="1"/>
              <a:t>Importance of IP for US trade</a:t>
            </a:r>
          </a:p>
          <a:p>
            <a:r>
              <a:rPr lang="en-US" b="1"/>
              <a:t>Difficulty of combating piracy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02704025-4532-43B5-A89B-2731C6E35712}" type="slidenum">
              <a:rPr lang="en-US"/>
              <a:pPr/>
              <a:t>2</a:t>
            </a:fld>
            <a:endParaRPr lang="en-US"/>
          </a:p>
        </p:txBody>
      </p:sp>
      <p:sp>
        <p:nvSpPr>
          <p:cNvPr id="33794" name="Rectangle 2"/>
          <p:cNvSpPr>
            <a:spLocks noGrp="1" noChangeArrowheads="1"/>
          </p:cNvSpPr>
          <p:nvPr>
            <p:ph type="title"/>
          </p:nvPr>
        </p:nvSpPr>
        <p:spPr>
          <a:xfrm>
            <a:off x="990600" y="228600"/>
            <a:ext cx="8153400" cy="1295400"/>
          </a:xfrm>
          <a:noFill/>
          <a:ln/>
        </p:spPr>
        <p:txBody>
          <a:bodyPr lIns="92075" tIns="46038" rIns="92075" bIns="46038" anchor="ctr"/>
          <a:lstStyle/>
          <a:p>
            <a:r>
              <a:rPr lang="en-US"/>
              <a:t>Managing the Risks of International Business</a:t>
            </a:r>
          </a:p>
        </p:txBody>
      </p:sp>
      <p:sp>
        <p:nvSpPr>
          <p:cNvPr id="33795" name="Rectangle 3"/>
          <p:cNvSpPr>
            <a:spLocks noGrp="1" noChangeArrowheads="1"/>
          </p:cNvSpPr>
          <p:nvPr>
            <p:ph type="body" idx="1"/>
          </p:nvPr>
        </p:nvSpPr>
        <p:spPr>
          <a:xfrm>
            <a:off x="1182688" y="2260600"/>
            <a:ext cx="7772400" cy="3871913"/>
          </a:xfrm>
          <a:noFill/>
          <a:ln/>
        </p:spPr>
        <p:txBody>
          <a:bodyPr lIns="92075" tIns="46038" rIns="92075" bIns="46038"/>
          <a:lstStyle/>
          <a:p>
            <a:r>
              <a:rPr lang="en-US"/>
              <a:t>“THE MANAGEMENT OF INTERNATIONAL BUSINESS IS THE MANAGEMENT OF RISK”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6605EA99-6CFB-4068-A086-2570D79F92D0}" type="slidenum">
              <a:rPr lang="en-US"/>
              <a:pPr/>
              <a:t>20</a:t>
            </a:fld>
            <a:endParaRPr lang="en-US"/>
          </a:p>
        </p:txBody>
      </p:sp>
      <p:sp>
        <p:nvSpPr>
          <p:cNvPr id="23554" name="Rectangle 2"/>
          <p:cNvSpPr>
            <a:spLocks noGrp="1" noChangeArrowheads="1"/>
          </p:cNvSpPr>
          <p:nvPr>
            <p:ph type="title"/>
          </p:nvPr>
        </p:nvSpPr>
        <p:spPr>
          <a:xfrm>
            <a:off x="762000" y="427038"/>
            <a:ext cx="8382000" cy="1431925"/>
          </a:xfrm>
          <a:noFill/>
          <a:ln/>
        </p:spPr>
        <p:txBody>
          <a:bodyPr lIns="92075" tIns="46038" rIns="92075" bIns="46038" anchor="ctr">
            <a:spAutoFit/>
          </a:bodyPr>
          <a:lstStyle/>
          <a:p>
            <a:r>
              <a:rPr lang="en-US"/>
              <a:t>Legal and Political Issues in Technology Transfer Agreements</a:t>
            </a:r>
          </a:p>
        </p:txBody>
      </p:sp>
      <p:sp>
        <p:nvSpPr>
          <p:cNvPr id="23555" name="Rectangle 3"/>
          <p:cNvSpPr>
            <a:spLocks noGrp="1" noChangeArrowheads="1"/>
          </p:cNvSpPr>
          <p:nvPr>
            <p:ph type="body" idx="1"/>
          </p:nvPr>
        </p:nvSpPr>
        <p:spPr>
          <a:xfrm>
            <a:off x="1182688" y="2627313"/>
            <a:ext cx="7772400" cy="3505200"/>
          </a:xfrm>
          <a:noFill/>
          <a:ln/>
        </p:spPr>
        <p:txBody>
          <a:bodyPr lIns="92075" tIns="46038" rIns="92075" bIns="46038"/>
          <a:lstStyle/>
          <a:p>
            <a:r>
              <a:rPr lang="en-US" b="1"/>
              <a:t>Regulated by some governments</a:t>
            </a:r>
          </a:p>
          <a:p>
            <a:pPr lvl="1"/>
            <a:r>
              <a:rPr lang="en-US" b="1"/>
              <a:t>generally in Asia, Latin America, and the Middle East</a:t>
            </a:r>
          </a:p>
          <a:p>
            <a:pPr lvl="1"/>
            <a:r>
              <a:rPr lang="en-US" b="1"/>
              <a:t>terms restricted to benefit the developing country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FFCFF247-0445-4F58-AB34-ADC1611F1B0C}" type="slidenum">
              <a:rPr lang="en-US"/>
              <a:pPr/>
              <a:t>21</a:t>
            </a:fld>
            <a:endParaRPr lang="en-US"/>
          </a:p>
        </p:txBody>
      </p:sp>
      <p:sp>
        <p:nvSpPr>
          <p:cNvPr id="29698" name="Rectangle 2"/>
          <p:cNvSpPr>
            <a:spLocks noGrp="1" noChangeArrowheads="1"/>
          </p:cNvSpPr>
          <p:nvPr>
            <p:ph type="title"/>
          </p:nvPr>
        </p:nvSpPr>
        <p:spPr>
          <a:noFill/>
          <a:ln/>
        </p:spPr>
        <p:txBody>
          <a:bodyPr lIns="92075" tIns="46038" rIns="92075" bIns="46038" anchor="ctr"/>
          <a:lstStyle/>
          <a:p>
            <a:r>
              <a:rPr lang="en-US"/>
              <a:t>Foreign Direct Investment</a:t>
            </a:r>
          </a:p>
        </p:txBody>
      </p:sp>
      <p:sp>
        <p:nvSpPr>
          <p:cNvPr id="29699" name="Rectangle 3"/>
          <p:cNvSpPr>
            <a:spLocks noGrp="1" noChangeArrowheads="1"/>
          </p:cNvSpPr>
          <p:nvPr>
            <p:ph type="body" idx="1"/>
          </p:nvPr>
        </p:nvSpPr>
        <p:spPr>
          <a:noFill/>
          <a:ln/>
        </p:spPr>
        <p:txBody>
          <a:bodyPr lIns="92075" tIns="46038" rIns="92075" bIns="46038"/>
          <a:lstStyle/>
          <a:p>
            <a:pPr>
              <a:lnSpc>
                <a:spcPct val="90000"/>
              </a:lnSpc>
            </a:pPr>
            <a:r>
              <a:rPr lang="en-US" b="1"/>
              <a:t>Ownership and active control of ongoing business concerns including investment in manufacturing, mining, farming and other production facilities</a:t>
            </a:r>
          </a:p>
          <a:p>
            <a:pPr>
              <a:lnSpc>
                <a:spcPct val="90000"/>
              </a:lnSpc>
            </a:pPr>
            <a:r>
              <a:rPr lang="en-US" b="1"/>
              <a:t>Wholly owned foreign subsidiary</a:t>
            </a:r>
          </a:p>
          <a:p>
            <a:pPr>
              <a:lnSpc>
                <a:spcPct val="90000"/>
              </a:lnSpc>
            </a:pPr>
            <a:r>
              <a:rPr lang="en-US" b="1"/>
              <a:t>Joint venture</a:t>
            </a:r>
          </a:p>
          <a:p>
            <a:pPr>
              <a:lnSpc>
                <a:spcPct val="90000"/>
              </a:lnSpc>
            </a:pPr>
            <a:r>
              <a:rPr lang="en-US" b="1"/>
              <a:t>Mergers and acquisitions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D17B7479-233A-420A-9EA1-5F8206C4DDD4}" type="slidenum">
              <a:rPr lang="en-US"/>
              <a:pPr/>
              <a:t>22</a:t>
            </a:fld>
            <a:endParaRPr lang="en-US"/>
          </a:p>
        </p:txBody>
      </p:sp>
      <p:sp>
        <p:nvSpPr>
          <p:cNvPr id="31746" name="Rectangle 2"/>
          <p:cNvSpPr>
            <a:spLocks noGrp="1" noChangeArrowheads="1"/>
          </p:cNvSpPr>
          <p:nvPr>
            <p:ph type="title"/>
          </p:nvPr>
        </p:nvSpPr>
        <p:spPr>
          <a:xfrm>
            <a:off x="762000" y="304800"/>
            <a:ext cx="8382000" cy="1219200"/>
          </a:xfrm>
          <a:noFill/>
          <a:ln/>
        </p:spPr>
        <p:txBody>
          <a:bodyPr lIns="92075" tIns="46038" rIns="92075" bIns="46038" anchor="ctr"/>
          <a:lstStyle/>
          <a:p>
            <a:r>
              <a:rPr lang="en-US"/>
              <a:t>The Legal Environment in Developing Countries</a:t>
            </a:r>
          </a:p>
        </p:txBody>
      </p:sp>
      <p:sp>
        <p:nvSpPr>
          <p:cNvPr id="31747" name="Rectangle 3"/>
          <p:cNvSpPr>
            <a:spLocks noGrp="1" noChangeArrowheads="1"/>
          </p:cNvSpPr>
          <p:nvPr>
            <p:ph type="body" idx="1"/>
          </p:nvPr>
        </p:nvSpPr>
        <p:spPr>
          <a:noFill/>
          <a:ln/>
        </p:spPr>
        <p:txBody>
          <a:bodyPr lIns="92075" tIns="46038" rIns="92075" bIns="46038"/>
          <a:lstStyle/>
          <a:p>
            <a:r>
              <a:rPr lang="en-US" b="1"/>
              <a:t>How different?</a:t>
            </a:r>
          </a:p>
          <a:p>
            <a:r>
              <a:rPr lang="en-US" b="1"/>
              <a:t>Examples: foreign exchange, controls on trade, licensing and investments</a:t>
            </a:r>
          </a:p>
          <a:p>
            <a:r>
              <a:rPr lang="en-US" b="1" u="sng"/>
              <a:t>Bhopal </a:t>
            </a:r>
            <a:r>
              <a:rPr lang="en-US" b="1"/>
              <a:t>discussion</a:t>
            </a:r>
          </a:p>
          <a:p>
            <a:r>
              <a:rPr lang="en-US" b="1"/>
              <a:t>Reform and privatization</a:t>
            </a:r>
          </a:p>
          <a:p>
            <a:r>
              <a:rPr lang="en-US" b="1"/>
              <a:t>Transition to market economies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C27FB6A5-8B64-4E70-A9DC-5A6EE7EBD9C4}" type="slidenum">
              <a:rPr lang="en-US"/>
              <a:pPr/>
              <a:t>23</a:t>
            </a:fld>
            <a:endParaRPr lang="en-US"/>
          </a:p>
        </p:txBody>
      </p:sp>
      <p:sp>
        <p:nvSpPr>
          <p:cNvPr id="39938" name="Rectangle 2"/>
          <p:cNvSpPr>
            <a:spLocks noGrp="1" noChangeArrowheads="1"/>
          </p:cNvSpPr>
          <p:nvPr>
            <p:ph type="title"/>
          </p:nvPr>
        </p:nvSpPr>
        <p:spPr>
          <a:noFill/>
          <a:ln/>
        </p:spPr>
        <p:txBody>
          <a:bodyPr lIns="92075" tIns="46038" rIns="92075" bIns="46038" anchor="ctr"/>
          <a:lstStyle/>
          <a:p>
            <a:r>
              <a:rPr lang="en-US"/>
              <a:t>Ethical Issues</a:t>
            </a:r>
          </a:p>
        </p:txBody>
      </p:sp>
      <p:sp>
        <p:nvSpPr>
          <p:cNvPr id="39939" name="Rectangle 3"/>
          <p:cNvSpPr>
            <a:spLocks noGrp="1" noChangeArrowheads="1"/>
          </p:cNvSpPr>
          <p:nvPr>
            <p:ph type="body" idx="1"/>
          </p:nvPr>
        </p:nvSpPr>
        <p:spPr>
          <a:noFill/>
          <a:ln/>
        </p:spPr>
        <p:txBody>
          <a:bodyPr lIns="92075" tIns="46038" rIns="92075" bIns="46038"/>
          <a:lstStyle/>
          <a:p>
            <a:r>
              <a:rPr lang="en-US"/>
              <a:t>“</a:t>
            </a:r>
            <a:r>
              <a:rPr lang="en-US" b="1"/>
              <a:t>The law is a floor…but ethical codes and personal values call on us to exceed that which is required by law.”</a:t>
            </a:r>
          </a:p>
          <a:p>
            <a:r>
              <a:rPr lang="en-US" b="1"/>
              <a:t>Do you agree?</a:t>
            </a:r>
          </a:p>
          <a:p>
            <a:r>
              <a:rPr lang="en-US" b="1"/>
              <a:t>Source of ethics?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42B5E4DF-5692-491B-9C88-9290949074FD}" type="slidenum">
              <a:rPr lang="en-US"/>
              <a:pPr/>
              <a:t>24</a:t>
            </a:fld>
            <a:endParaRPr lang="en-US"/>
          </a:p>
        </p:txBody>
      </p:sp>
      <p:sp>
        <p:nvSpPr>
          <p:cNvPr id="50178" name="Rectangle 2"/>
          <p:cNvSpPr>
            <a:spLocks noGrp="1" noChangeArrowheads="1"/>
          </p:cNvSpPr>
          <p:nvPr>
            <p:ph type="title"/>
          </p:nvPr>
        </p:nvSpPr>
        <p:spPr/>
        <p:txBody>
          <a:bodyPr/>
          <a:lstStyle/>
          <a:p>
            <a:r>
              <a:rPr lang="en-US"/>
              <a:t>Ethical Issues</a:t>
            </a:r>
          </a:p>
        </p:txBody>
      </p:sp>
      <p:sp>
        <p:nvSpPr>
          <p:cNvPr id="50179" name="Rectangle 3"/>
          <p:cNvSpPr>
            <a:spLocks noGrp="1" noChangeArrowheads="1"/>
          </p:cNvSpPr>
          <p:nvPr>
            <p:ph type="body" idx="1"/>
          </p:nvPr>
        </p:nvSpPr>
        <p:spPr/>
        <p:txBody>
          <a:bodyPr/>
          <a:lstStyle/>
          <a:p>
            <a:r>
              <a:rPr lang="en-US" b="1"/>
              <a:t>Bribes?</a:t>
            </a:r>
          </a:p>
          <a:p>
            <a:r>
              <a:rPr lang="en-US" b="1"/>
              <a:t>Child labor?</a:t>
            </a:r>
          </a:p>
          <a:p>
            <a:r>
              <a:rPr lang="en-US" b="1"/>
              <a:t>Different working conditions and wages?</a:t>
            </a:r>
          </a:p>
          <a:p>
            <a:r>
              <a:rPr lang="en-US" b="1"/>
              <a:t>Corporate response?</a:t>
            </a:r>
          </a:p>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A4850F88-951D-4F95-95E1-CFB9AF10CA70}" type="slidenum">
              <a:rPr lang="en-US"/>
              <a:pPr/>
              <a:t>25</a:t>
            </a:fld>
            <a:endParaRPr lang="en-US"/>
          </a:p>
        </p:txBody>
      </p:sp>
      <p:sp>
        <p:nvSpPr>
          <p:cNvPr id="41986" name="Rectangle 2"/>
          <p:cNvSpPr>
            <a:spLocks noGrp="1" noChangeArrowheads="1"/>
          </p:cNvSpPr>
          <p:nvPr>
            <p:ph type="title"/>
          </p:nvPr>
        </p:nvSpPr>
        <p:spPr>
          <a:noFill/>
          <a:ln/>
        </p:spPr>
        <p:txBody>
          <a:bodyPr lIns="92075" tIns="46038" rIns="92075" bIns="46038" anchor="ctr"/>
          <a:lstStyle/>
          <a:p>
            <a:r>
              <a:rPr lang="en-US"/>
              <a:t>Conclusion</a:t>
            </a:r>
          </a:p>
        </p:txBody>
      </p:sp>
      <p:sp>
        <p:nvSpPr>
          <p:cNvPr id="41987" name="Rectangle 3"/>
          <p:cNvSpPr>
            <a:spLocks noGrp="1" noChangeArrowheads="1"/>
          </p:cNvSpPr>
          <p:nvPr>
            <p:ph type="body" idx="1"/>
          </p:nvPr>
        </p:nvSpPr>
        <p:spPr>
          <a:noFill/>
          <a:ln/>
        </p:spPr>
        <p:txBody>
          <a:bodyPr lIns="92075" tIns="46038" rIns="92075" bIns="46038"/>
          <a:lstStyle/>
          <a:p>
            <a:r>
              <a:rPr lang="en-US" b="1"/>
              <a:t>Global knowledge</a:t>
            </a:r>
          </a:p>
          <a:p>
            <a:r>
              <a:rPr lang="en-US" b="1"/>
              <a:t>Trade, licensing and investment</a:t>
            </a:r>
          </a:p>
          <a:p>
            <a:r>
              <a:rPr lang="en-US" b="1"/>
              <a:t>How to manage risk? Good research, understand risk, know the law and use contract to protect you and help you manage risk.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7B30FAAF-0D2C-4BF4-BFA0-B66D0CB993F2}" type="slidenum">
              <a:rPr lang="en-US"/>
              <a:pPr/>
              <a:t>26</a:t>
            </a:fld>
            <a:endParaRPr lang="en-US"/>
          </a:p>
        </p:txBody>
      </p:sp>
      <p:sp>
        <p:nvSpPr>
          <p:cNvPr id="75778" name="Rectangle 2"/>
          <p:cNvSpPr>
            <a:spLocks noGrp="1" noChangeArrowheads="1"/>
          </p:cNvSpPr>
          <p:nvPr>
            <p:ph type="title"/>
          </p:nvPr>
        </p:nvSpPr>
        <p:spPr/>
        <p:txBody>
          <a:bodyPr/>
          <a:lstStyle/>
          <a:p>
            <a:r>
              <a:rPr lang="en-US"/>
              <a:t>Web Sites</a:t>
            </a:r>
          </a:p>
        </p:txBody>
      </p:sp>
      <p:sp>
        <p:nvSpPr>
          <p:cNvPr id="75779" name="Rectangle 3"/>
          <p:cNvSpPr>
            <a:spLocks noGrp="1" noChangeArrowheads="1"/>
          </p:cNvSpPr>
          <p:nvPr>
            <p:ph type="body" idx="1"/>
          </p:nvPr>
        </p:nvSpPr>
        <p:spPr/>
        <p:txBody>
          <a:bodyPr/>
          <a:lstStyle/>
          <a:p>
            <a:r>
              <a:rPr lang="en-US">
                <a:hlinkClick r:id="rId3"/>
              </a:rPr>
              <a:t>www.firstgov.gov</a:t>
            </a:r>
            <a:endParaRPr lang="en-US"/>
          </a:p>
          <a:p>
            <a:r>
              <a:rPr lang="en-US">
                <a:hlinkClick r:id="rId4"/>
              </a:rPr>
              <a:t>www.ita.doc.gov/</a:t>
            </a:r>
            <a:endParaRPr lang="en-US"/>
          </a:p>
          <a:p>
            <a:r>
              <a:rPr lang="en-US">
                <a:hlinkClick r:id="rId5"/>
              </a:rPr>
              <a:t>www.ciber.bus.msu.edu/busres.htm</a:t>
            </a:r>
            <a:endParaRPr lang="en-US"/>
          </a:p>
          <a:p>
            <a:r>
              <a:rPr lang="en-US">
                <a:hlinkClick r:id="rId6"/>
              </a:rPr>
              <a:t>www.ustr.gov</a:t>
            </a:r>
            <a:endParaRPr lang="en-US"/>
          </a:p>
          <a:p>
            <a:r>
              <a:rPr lang="en-US">
                <a:hlinkClick r:id="rId7"/>
              </a:rPr>
              <a:t>www.wto.org</a:t>
            </a:r>
            <a:endParaRPr lang="en-US"/>
          </a:p>
          <a:p>
            <a:r>
              <a:rPr lang="en-US">
                <a:hlinkClick r:id="rId8"/>
              </a:rPr>
              <a:t>www.bea.doc.gov</a:t>
            </a:r>
            <a:endParaRPr lang="en-US"/>
          </a:p>
          <a:p>
            <a:r>
              <a:rPr lang="en-US">
                <a:hlinkClick r:id="rId9"/>
              </a:rPr>
              <a:t>www.worldbank.org</a:t>
            </a:r>
            <a:endParaRPr lang="en-US"/>
          </a:p>
          <a:p>
            <a:pPr>
              <a:buFont typeface="Wingdings" pitchFamily="2" charset="2"/>
              <a:buNone/>
            </a:pP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F9955AB1-5E9F-4F46-987C-14EE3C811454}" type="slidenum">
              <a:rPr lang="en-US"/>
              <a:pPr/>
              <a:t>27</a:t>
            </a:fld>
            <a:endParaRPr lang="en-US"/>
          </a:p>
        </p:txBody>
      </p:sp>
      <p:sp>
        <p:nvSpPr>
          <p:cNvPr id="45059" name="Rectangle 3"/>
          <p:cNvSpPr>
            <a:spLocks noGrp="1" noChangeArrowheads="1"/>
          </p:cNvSpPr>
          <p:nvPr>
            <p:ph type="body" idx="1"/>
          </p:nvPr>
        </p:nvSpPr>
        <p:spPr/>
        <p:txBody>
          <a:bodyPr/>
          <a:lstStyle/>
          <a:p>
            <a:r>
              <a:rPr lang="en-US" sz="2800" b="1" u="sng" dirty="0"/>
              <a:t>First Flight v. Pro. Golf</a:t>
            </a:r>
            <a:r>
              <a:rPr lang="en-US" sz="2800" b="1" dirty="0"/>
              <a:t>, </a:t>
            </a:r>
            <a:r>
              <a:rPr lang="en-US" sz="2800" b="1" dirty="0" smtClean="0"/>
              <a:t>p.15</a:t>
            </a:r>
            <a:endParaRPr lang="en-US" sz="2800" b="1" dirty="0"/>
          </a:p>
          <a:p>
            <a:r>
              <a:rPr lang="en-US" sz="2800" b="1" dirty="0"/>
              <a:t>Facts: Pro Golf negotiated with Wynn to act as sales representative in Japan. Wynn incorporated FFA in Japan. </a:t>
            </a:r>
            <a:r>
              <a:rPr lang="en-US" sz="2800" b="1" dirty="0" err="1"/>
              <a:t>ProGolf</a:t>
            </a:r>
            <a:r>
              <a:rPr lang="en-US" sz="2800" b="1" dirty="0"/>
              <a:t> entered into an agreement where FFA could use First Flight trademark. FFA tried to sublicense the trademark.</a:t>
            </a:r>
          </a:p>
          <a:p>
            <a:endParaRPr lang="en-US" sz="2800" b="1" dirty="0"/>
          </a:p>
        </p:txBody>
      </p:sp>
      <p:sp>
        <p:nvSpPr>
          <p:cNvPr id="45060" name="Rectangle 4"/>
          <p:cNvSpPr>
            <a:spLocks noGrp="1" noChangeArrowheads="1"/>
          </p:cNvSpPr>
          <p:nvPr>
            <p:ph type="title"/>
          </p:nvPr>
        </p:nvSpPr>
        <p:spPr>
          <a:noFill/>
          <a:ln/>
        </p:spPr>
        <p:txBody>
          <a:bodyPr lIns="92075" tIns="46038" rIns="92075" bIns="46038" anchor="ctr"/>
          <a:lstStyle/>
          <a:p>
            <a:r>
              <a:rPr lang="en-US" i="1"/>
              <a:t>Pro Golf </a:t>
            </a:r>
            <a:r>
              <a:rPr lang="en-US"/>
              <a:t>Case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4117DE53-7DA0-42D4-9A08-3F2184427AE4}" type="slidenum">
              <a:rPr lang="en-US"/>
              <a:pPr/>
              <a:t>28</a:t>
            </a:fld>
            <a:endParaRPr lang="en-US"/>
          </a:p>
        </p:txBody>
      </p:sp>
      <p:sp>
        <p:nvSpPr>
          <p:cNvPr id="19458" name="Rectangle 2"/>
          <p:cNvSpPr>
            <a:spLocks noGrp="1" noChangeArrowheads="1"/>
          </p:cNvSpPr>
          <p:nvPr>
            <p:ph type="title"/>
          </p:nvPr>
        </p:nvSpPr>
        <p:spPr>
          <a:xfrm>
            <a:off x="1295400" y="762000"/>
            <a:ext cx="8153400" cy="762000"/>
          </a:xfrm>
          <a:noFill/>
          <a:ln/>
        </p:spPr>
        <p:txBody>
          <a:bodyPr lIns="92075" tIns="46038" rIns="92075" bIns="46038" anchor="ctr"/>
          <a:lstStyle/>
          <a:p>
            <a:r>
              <a:rPr lang="en-US" i="1"/>
              <a:t>Pro Golf </a:t>
            </a:r>
            <a:r>
              <a:rPr lang="en-US"/>
              <a:t>Case</a:t>
            </a:r>
          </a:p>
        </p:txBody>
      </p:sp>
      <p:sp>
        <p:nvSpPr>
          <p:cNvPr id="19459" name="Rectangle 3"/>
          <p:cNvSpPr>
            <a:spLocks noGrp="1" noChangeArrowheads="1"/>
          </p:cNvSpPr>
          <p:nvPr>
            <p:ph type="body" idx="1"/>
          </p:nvPr>
        </p:nvSpPr>
        <p:spPr>
          <a:xfrm>
            <a:off x="1182688" y="2049463"/>
            <a:ext cx="7772400" cy="4083050"/>
          </a:xfrm>
          <a:noFill/>
          <a:ln/>
        </p:spPr>
        <p:txBody>
          <a:bodyPr lIns="92075" tIns="46038" rIns="92075" bIns="46038"/>
          <a:lstStyle/>
          <a:p>
            <a:r>
              <a:rPr lang="en-US" sz="2800" b="1"/>
              <a:t>Progolf terminated the agreement. Pro Golf learned that they had not properly registered their trademark in Japan. FFA sued for breach of contract and Pro Golf counterclaimed for royalties.</a:t>
            </a:r>
          </a:p>
          <a:p>
            <a:r>
              <a:rPr lang="en-US" sz="2800" b="1"/>
              <a:t>Holding: Pro Golf was permitted to terminate its Japanese sales agency with FFA because it was terminable at will</a:t>
            </a:r>
            <a:r>
              <a:rPr lang="en-US" sz="280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BA3DC235-F8D6-4B60-BCA5-36B7F3299B11}" type="slidenum">
              <a:rPr lang="en-US"/>
              <a:pPr/>
              <a:t>29</a:t>
            </a:fld>
            <a:endParaRPr lang="en-US"/>
          </a:p>
        </p:txBody>
      </p:sp>
      <p:sp>
        <p:nvSpPr>
          <p:cNvPr id="21506" name="Rectangle 2"/>
          <p:cNvSpPr>
            <a:spLocks noGrp="1" noChangeArrowheads="1"/>
          </p:cNvSpPr>
          <p:nvPr>
            <p:ph type="title"/>
          </p:nvPr>
        </p:nvSpPr>
        <p:spPr>
          <a:noFill/>
          <a:ln/>
        </p:spPr>
        <p:txBody>
          <a:bodyPr lIns="92075" tIns="46038" rIns="92075" bIns="46038" anchor="ctr"/>
          <a:lstStyle/>
          <a:p>
            <a:r>
              <a:rPr lang="en-US" i="1"/>
              <a:t>Pro Golf </a:t>
            </a:r>
            <a:r>
              <a:rPr lang="en-US"/>
              <a:t>Case </a:t>
            </a:r>
            <a:r>
              <a:rPr lang="en-US" sz="3600"/>
              <a:t>(cont.)</a:t>
            </a:r>
          </a:p>
        </p:txBody>
      </p:sp>
      <p:sp>
        <p:nvSpPr>
          <p:cNvPr id="21507" name="Rectangle 3"/>
          <p:cNvSpPr>
            <a:spLocks noGrp="1" noChangeArrowheads="1"/>
          </p:cNvSpPr>
          <p:nvPr>
            <p:ph type="body" idx="1"/>
          </p:nvPr>
        </p:nvSpPr>
        <p:spPr>
          <a:noFill/>
          <a:ln/>
        </p:spPr>
        <p:txBody>
          <a:bodyPr lIns="92075" tIns="46038" rIns="92075" bIns="46038"/>
          <a:lstStyle/>
          <a:p>
            <a:r>
              <a:rPr lang="en-US" b="1"/>
              <a:t>However Pro Golf was not entitled to royalties because they had not perfected their rights to the trademark under Japanese law</a:t>
            </a:r>
            <a:r>
              <a:rPr lang="en-US"/>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E9112498-5FF8-41BB-866E-DF59A2DEC4C7}" type="slidenum">
              <a:rPr lang="en-US"/>
              <a:pPr/>
              <a:t>3</a:t>
            </a:fld>
            <a:endParaRPr lang="en-US"/>
          </a:p>
        </p:txBody>
      </p:sp>
      <p:sp>
        <p:nvSpPr>
          <p:cNvPr id="47106" name="Rectangle 2"/>
          <p:cNvSpPr>
            <a:spLocks noGrp="1" noChangeArrowheads="1"/>
          </p:cNvSpPr>
          <p:nvPr>
            <p:ph type="title"/>
          </p:nvPr>
        </p:nvSpPr>
        <p:spPr/>
        <p:txBody>
          <a:bodyPr/>
          <a:lstStyle/>
          <a:p>
            <a:r>
              <a:rPr lang="en-US"/>
              <a:t>Managing Risk</a:t>
            </a:r>
          </a:p>
        </p:txBody>
      </p:sp>
      <p:sp>
        <p:nvSpPr>
          <p:cNvPr id="47107" name="Rectangle 3"/>
          <p:cNvSpPr>
            <a:spLocks noGrp="1" noChangeArrowheads="1"/>
          </p:cNvSpPr>
          <p:nvPr>
            <p:ph type="body" idx="1"/>
          </p:nvPr>
        </p:nvSpPr>
        <p:spPr/>
        <p:txBody>
          <a:bodyPr/>
          <a:lstStyle/>
          <a:p>
            <a:pPr>
              <a:lnSpc>
                <a:spcPct val="90000"/>
              </a:lnSpc>
            </a:pPr>
            <a:r>
              <a:rPr lang="en-US" b="1"/>
              <a:t>Market entry strategy</a:t>
            </a:r>
          </a:p>
          <a:p>
            <a:pPr>
              <a:lnSpc>
                <a:spcPct val="90000"/>
              </a:lnSpc>
            </a:pPr>
            <a:r>
              <a:rPr lang="en-US" b="1"/>
              <a:t>Shifting the risk</a:t>
            </a:r>
          </a:p>
          <a:p>
            <a:pPr>
              <a:lnSpc>
                <a:spcPct val="90000"/>
              </a:lnSpc>
            </a:pPr>
            <a:r>
              <a:rPr lang="en-US" b="1"/>
              <a:t>Using the contract to fix responsibility, allocate risk and price accordingly</a:t>
            </a:r>
          </a:p>
          <a:p>
            <a:pPr>
              <a:lnSpc>
                <a:spcPct val="90000"/>
              </a:lnSpc>
            </a:pPr>
            <a:r>
              <a:rPr lang="en-US" b="1"/>
              <a:t>Payment and credit risk</a:t>
            </a:r>
          </a:p>
          <a:p>
            <a:pPr>
              <a:lnSpc>
                <a:spcPct val="90000"/>
              </a:lnSpc>
            </a:pPr>
            <a:r>
              <a:rPr lang="en-US" b="1"/>
              <a:t>Managing distance and communications</a:t>
            </a:r>
          </a:p>
          <a:p>
            <a:pPr>
              <a:lnSpc>
                <a:spcPct val="90000"/>
              </a:lnSpc>
              <a:buFont typeface="Wingdings" pitchFamily="2" charset="2"/>
              <a:buNone/>
            </a:pPr>
            <a:endParaRPr lang="en-US" b="1"/>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4C7C302D-FF53-4703-AE04-39D15EF70AD4}" type="slidenum">
              <a:rPr lang="en-US"/>
              <a:pPr/>
              <a:t>30</a:t>
            </a:fld>
            <a:endParaRPr lang="en-US"/>
          </a:p>
        </p:txBody>
      </p:sp>
      <p:sp>
        <p:nvSpPr>
          <p:cNvPr id="25602" name="Rectangle 2"/>
          <p:cNvSpPr>
            <a:spLocks noGrp="1" noChangeArrowheads="1"/>
          </p:cNvSpPr>
          <p:nvPr>
            <p:ph type="title"/>
          </p:nvPr>
        </p:nvSpPr>
        <p:spPr>
          <a:xfrm>
            <a:off x="762000" y="228600"/>
            <a:ext cx="8382000" cy="1295400"/>
          </a:xfrm>
          <a:noFill/>
          <a:ln/>
        </p:spPr>
        <p:txBody>
          <a:bodyPr lIns="92075" tIns="46038" rIns="92075" bIns="46038" anchor="ctr"/>
          <a:lstStyle/>
          <a:p>
            <a:r>
              <a:rPr lang="en-US"/>
              <a:t>Franchising Case</a:t>
            </a:r>
          </a:p>
        </p:txBody>
      </p:sp>
      <p:sp>
        <p:nvSpPr>
          <p:cNvPr id="25603" name="Rectangle 3"/>
          <p:cNvSpPr>
            <a:spLocks noGrp="1" noChangeArrowheads="1"/>
          </p:cNvSpPr>
          <p:nvPr>
            <p:ph type="body" idx="1"/>
          </p:nvPr>
        </p:nvSpPr>
        <p:spPr>
          <a:noFill/>
          <a:ln/>
        </p:spPr>
        <p:txBody>
          <a:bodyPr lIns="92075" tIns="46038" rIns="92075" bIns="46038"/>
          <a:lstStyle/>
          <a:p>
            <a:r>
              <a:rPr lang="en-US" sz="2800" b="1" u="sng" dirty="0"/>
              <a:t>Raymond Dayan v. McDonald’s</a:t>
            </a:r>
            <a:r>
              <a:rPr lang="en-US" sz="2800" b="1" dirty="0"/>
              <a:t> p. </a:t>
            </a:r>
            <a:r>
              <a:rPr lang="en-US" sz="2800" b="1" dirty="0" smtClean="0"/>
              <a:t>18</a:t>
            </a:r>
            <a:endParaRPr lang="en-US" sz="2800" b="1" dirty="0"/>
          </a:p>
          <a:p>
            <a:r>
              <a:rPr lang="en-US" sz="2800" b="1" dirty="0"/>
              <a:t>Facts: Dayan had franchise to operate McDonald’s in Paris. There was a serious problem with QSC (quality, service and cleanliness standards. McDonald’s wanted to terminate the franchise but Dayan objected.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AC75FB50-2AA4-4B86-BCCF-000118BF3655}" type="slidenum">
              <a:rPr lang="en-US"/>
              <a:pPr/>
              <a:t>31</a:t>
            </a:fld>
            <a:endParaRPr lang="en-US"/>
          </a:p>
        </p:txBody>
      </p:sp>
      <p:sp>
        <p:nvSpPr>
          <p:cNvPr id="27650" name="Rectangle 2"/>
          <p:cNvSpPr>
            <a:spLocks noGrp="1" noChangeArrowheads="1"/>
          </p:cNvSpPr>
          <p:nvPr>
            <p:ph type="title"/>
          </p:nvPr>
        </p:nvSpPr>
        <p:spPr>
          <a:noFill/>
          <a:ln/>
        </p:spPr>
        <p:txBody>
          <a:bodyPr lIns="92075" tIns="46038" rIns="92075" bIns="46038" anchor="ctr"/>
          <a:lstStyle/>
          <a:p>
            <a:r>
              <a:rPr lang="en-US" i="1"/>
              <a:t>Dayan v. McDonald’s Corp.</a:t>
            </a:r>
          </a:p>
        </p:txBody>
      </p:sp>
      <p:sp>
        <p:nvSpPr>
          <p:cNvPr id="27651" name="Rectangle 3"/>
          <p:cNvSpPr>
            <a:spLocks noGrp="1" noChangeArrowheads="1"/>
          </p:cNvSpPr>
          <p:nvPr>
            <p:ph type="body" idx="1"/>
          </p:nvPr>
        </p:nvSpPr>
        <p:spPr>
          <a:noFill/>
          <a:ln/>
        </p:spPr>
        <p:txBody>
          <a:bodyPr lIns="92075" tIns="46038" rIns="92075" bIns="46038"/>
          <a:lstStyle/>
          <a:p>
            <a:r>
              <a:rPr lang="en-US" b="1"/>
              <a:t>Holding: After much legal maneuvering on two continents, McDonald’s was able to terminate the franchise. Dayan was able to continue his restaurants under a different name.</a:t>
            </a:r>
          </a:p>
          <a:p>
            <a:r>
              <a:rPr lang="en-US" b="1"/>
              <a:t>What is the impact of this on the franchiser?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1C6743FA-CCA7-48A5-BE78-86FE130BB62F}" type="slidenum">
              <a:rPr lang="en-US"/>
              <a:pPr/>
              <a:t>32</a:t>
            </a:fld>
            <a:endParaRPr lang="en-US"/>
          </a:p>
        </p:txBody>
      </p:sp>
      <p:sp>
        <p:nvSpPr>
          <p:cNvPr id="53250" name="Rectangle 2"/>
          <p:cNvSpPr>
            <a:spLocks noGrp="1" noChangeArrowheads="1"/>
          </p:cNvSpPr>
          <p:nvPr>
            <p:ph type="title"/>
          </p:nvPr>
        </p:nvSpPr>
        <p:spPr>
          <a:xfrm>
            <a:off x="1143000" y="762000"/>
            <a:ext cx="7772400" cy="914400"/>
          </a:xfrm>
        </p:spPr>
        <p:txBody>
          <a:bodyPr/>
          <a:lstStyle/>
          <a:p>
            <a:r>
              <a:rPr lang="en-US" i="1"/>
              <a:t>DIP SpA v. Commune di Bassano</a:t>
            </a:r>
          </a:p>
        </p:txBody>
      </p:sp>
      <p:sp>
        <p:nvSpPr>
          <p:cNvPr id="53251" name="Rectangle 3"/>
          <p:cNvSpPr>
            <a:spLocks noGrp="1" noChangeArrowheads="1"/>
          </p:cNvSpPr>
          <p:nvPr>
            <p:ph type="body" idx="1"/>
          </p:nvPr>
        </p:nvSpPr>
        <p:spPr>
          <a:xfrm>
            <a:off x="762000" y="2057400"/>
            <a:ext cx="7772400" cy="4454525"/>
          </a:xfrm>
        </p:spPr>
        <p:txBody>
          <a:bodyPr/>
          <a:lstStyle/>
          <a:p>
            <a:r>
              <a:rPr lang="en-US" b="1"/>
              <a:t>“…it is sufficient to observe that rules such as those contained in the Italian Act make no distinction according to the origin of the goods distributed by the businesses concerned, that their purpose is not to regulate trade in goods…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F30D48FD-0421-44A9-B4E3-74D2CA914FC0}" type="slidenum">
              <a:rPr lang="en-US"/>
              <a:pPr/>
              <a:t>33</a:t>
            </a:fld>
            <a:endParaRPr lang="en-US"/>
          </a:p>
        </p:txBody>
      </p:sp>
      <p:sp>
        <p:nvSpPr>
          <p:cNvPr id="54274" name="Rectangle 2"/>
          <p:cNvSpPr>
            <a:spLocks noGrp="1" noChangeArrowheads="1"/>
          </p:cNvSpPr>
          <p:nvPr>
            <p:ph type="title"/>
          </p:nvPr>
        </p:nvSpPr>
        <p:spPr>
          <a:xfrm>
            <a:off x="1066800" y="609600"/>
            <a:ext cx="7467600" cy="1219200"/>
          </a:xfrm>
        </p:spPr>
        <p:txBody>
          <a:bodyPr/>
          <a:lstStyle/>
          <a:p>
            <a:r>
              <a:rPr lang="en-US" i="1"/>
              <a:t>DIP SpA v. Commune di Bassano</a:t>
            </a:r>
          </a:p>
        </p:txBody>
      </p:sp>
      <p:sp>
        <p:nvSpPr>
          <p:cNvPr id="54275" name="Rectangle 3"/>
          <p:cNvSpPr>
            <a:spLocks noGrp="1" noChangeArrowheads="1"/>
          </p:cNvSpPr>
          <p:nvPr>
            <p:ph type="body" idx="1"/>
          </p:nvPr>
        </p:nvSpPr>
        <p:spPr>
          <a:xfrm>
            <a:off x="762000" y="2133600"/>
            <a:ext cx="7772400" cy="4454525"/>
          </a:xfrm>
        </p:spPr>
        <p:txBody>
          <a:bodyPr/>
          <a:lstStyle/>
          <a:p>
            <a:r>
              <a:rPr lang="en-US" b="1"/>
              <a:t>And that the restrictive effect which they might have on the free movement of goods are too uncertain and indirect for the obligation which they impose to be regarded as hindering trade between member states.”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ACE05D48-3519-42B1-B5C3-789BF26C4B98}" type="slidenum">
              <a:rPr lang="en-US"/>
              <a:pPr/>
              <a:t>34</a:t>
            </a:fld>
            <a:endParaRPr lang="en-US"/>
          </a:p>
        </p:txBody>
      </p:sp>
      <p:sp>
        <p:nvSpPr>
          <p:cNvPr id="51202" name="Rectangle 2"/>
          <p:cNvSpPr>
            <a:spLocks noGrp="1" noChangeArrowheads="1"/>
          </p:cNvSpPr>
          <p:nvPr>
            <p:ph type="title"/>
          </p:nvPr>
        </p:nvSpPr>
        <p:spPr/>
        <p:txBody>
          <a:bodyPr/>
          <a:lstStyle/>
          <a:p>
            <a:r>
              <a:rPr lang="en-US" i="1" u="sng"/>
              <a:t>Gaskin v. Stumm Handel</a:t>
            </a:r>
          </a:p>
        </p:txBody>
      </p:sp>
      <p:sp>
        <p:nvSpPr>
          <p:cNvPr id="51203" name="Rectangle 3"/>
          <p:cNvSpPr>
            <a:spLocks noGrp="1" noChangeArrowheads="1"/>
          </p:cNvSpPr>
          <p:nvPr>
            <p:ph type="body" idx="1"/>
          </p:nvPr>
        </p:nvSpPr>
        <p:spPr/>
        <p:txBody>
          <a:bodyPr/>
          <a:lstStyle/>
          <a:p>
            <a:r>
              <a:rPr lang="en-US" sz="2800" b="1"/>
              <a:t>Facts:</a:t>
            </a:r>
          </a:p>
          <a:p>
            <a:r>
              <a:rPr lang="en-US" sz="2800" b="1"/>
              <a:t>Issue: Is the forum selection clause in the contract which had been written in German designating the courts of Germany enforceable thus precluding the plaintiff from proceeding in a U.S. Court?</a:t>
            </a:r>
          </a:p>
          <a:p>
            <a:r>
              <a:rPr lang="en-US" sz="2800" b="1"/>
              <a:t>Yes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7F1821B1-2F07-44CA-B3B6-4B3165295791}" type="slidenum">
              <a:rPr lang="en-US"/>
              <a:pPr/>
              <a:t>35</a:t>
            </a:fld>
            <a:endParaRPr lang="en-US"/>
          </a:p>
        </p:txBody>
      </p:sp>
      <p:sp>
        <p:nvSpPr>
          <p:cNvPr id="52226" name="Rectangle 2"/>
          <p:cNvSpPr>
            <a:spLocks noGrp="1" noChangeArrowheads="1"/>
          </p:cNvSpPr>
          <p:nvPr>
            <p:ph type="title"/>
          </p:nvPr>
        </p:nvSpPr>
        <p:spPr/>
        <p:txBody>
          <a:bodyPr/>
          <a:lstStyle/>
          <a:p>
            <a:r>
              <a:rPr lang="en-US" i="1" u="sng"/>
              <a:t>Gaskin v. Stumm Handel</a:t>
            </a:r>
          </a:p>
        </p:txBody>
      </p:sp>
      <p:sp>
        <p:nvSpPr>
          <p:cNvPr id="52227" name="Rectangle 3"/>
          <p:cNvSpPr>
            <a:spLocks noGrp="1" noChangeArrowheads="1"/>
          </p:cNvSpPr>
          <p:nvPr>
            <p:ph type="body" idx="1"/>
          </p:nvPr>
        </p:nvSpPr>
        <p:spPr/>
        <p:txBody>
          <a:bodyPr/>
          <a:lstStyle/>
          <a:p>
            <a:r>
              <a:rPr lang="en-US" b="1"/>
              <a:t>Why did the court rule for the defendant?</a:t>
            </a:r>
          </a:p>
          <a:p>
            <a:r>
              <a:rPr lang="en-US" b="1"/>
              <a:t>What circumstances might have altered the result?</a:t>
            </a:r>
          </a:p>
          <a:p>
            <a:r>
              <a:rPr lang="en-US" b="1"/>
              <a:t>What advice do you have for the plaintiff for the future?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4E63B7C7-51FE-469D-AEE6-B0003E7D26F7}" type="slidenum">
              <a:rPr lang="en-US"/>
              <a:pPr/>
              <a:t>4</a:t>
            </a:fld>
            <a:endParaRPr lang="en-US"/>
          </a:p>
        </p:txBody>
      </p:sp>
      <p:sp>
        <p:nvSpPr>
          <p:cNvPr id="48130" name="Rectangle 2"/>
          <p:cNvSpPr>
            <a:spLocks noGrp="1" noChangeArrowheads="1"/>
          </p:cNvSpPr>
          <p:nvPr>
            <p:ph type="title"/>
          </p:nvPr>
        </p:nvSpPr>
        <p:spPr/>
        <p:txBody>
          <a:bodyPr/>
          <a:lstStyle/>
          <a:p>
            <a:r>
              <a:rPr lang="en-US"/>
              <a:t>Managing Risk</a:t>
            </a:r>
          </a:p>
        </p:txBody>
      </p:sp>
      <p:sp>
        <p:nvSpPr>
          <p:cNvPr id="48131" name="Rectangle 3"/>
          <p:cNvSpPr>
            <a:spLocks noGrp="1" noChangeArrowheads="1"/>
          </p:cNvSpPr>
          <p:nvPr>
            <p:ph type="body" idx="1"/>
          </p:nvPr>
        </p:nvSpPr>
        <p:spPr/>
        <p:txBody>
          <a:bodyPr/>
          <a:lstStyle/>
          <a:p>
            <a:r>
              <a:rPr lang="en-US" b="1"/>
              <a:t>Managing language and cultural differences</a:t>
            </a:r>
          </a:p>
          <a:p>
            <a:r>
              <a:rPr lang="en-US" b="1"/>
              <a:t>Managing currency and exchange rate risk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4C2B3A8B-83F5-4FA7-B93D-90CD70EA3720}" type="slidenum">
              <a:rPr lang="en-US"/>
              <a:pPr/>
              <a:t>5</a:t>
            </a:fld>
            <a:endParaRPr lang="en-US"/>
          </a:p>
        </p:txBody>
      </p:sp>
      <p:sp>
        <p:nvSpPr>
          <p:cNvPr id="49154" name="Rectangle 2"/>
          <p:cNvSpPr>
            <a:spLocks noGrp="1" noChangeArrowheads="1"/>
          </p:cNvSpPr>
          <p:nvPr>
            <p:ph type="title"/>
          </p:nvPr>
        </p:nvSpPr>
        <p:spPr/>
        <p:txBody>
          <a:bodyPr/>
          <a:lstStyle/>
          <a:p>
            <a:r>
              <a:rPr lang="en-US"/>
              <a:t>Managing Risk</a:t>
            </a:r>
          </a:p>
        </p:txBody>
      </p:sp>
      <p:sp>
        <p:nvSpPr>
          <p:cNvPr id="49155" name="Rectangle 3"/>
          <p:cNvSpPr>
            <a:spLocks noGrp="1" noChangeArrowheads="1"/>
          </p:cNvSpPr>
          <p:nvPr>
            <p:ph type="body" idx="1"/>
          </p:nvPr>
        </p:nvSpPr>
        <p:spPr/>
        <p:txBody>
          <a:bodyPr/>
          <a:lstStyle/>
          <a:p>
            <a:pPr>
              <a:lnSpc>
                <a:spcPct val="90000"/>
              </a:lnSpc>
            </a:pPr>
            <a:r>
              <a:rPr lang="en-US" b="1"/>
              <a:t>Political risk?</a:t>
            </a:r>
          </a:p>
          <a:p>
            <a:pPr>
              <a:lnSpc>
                <a:spcPct val="90000"/>
              </a:lnSpc>
            </a:pPr>
            <a:r>
              <a:rPr lang="en-US" b="1"/>
              <a:t>Causes?</a:t>
            </a:r>
          </a:p>
          <a:p>
            <a:pPr>
              <a:lnSpc>
                <a:spcPct val="90000"/>
              </a:lnSpc>
            </a:pPr>
            <a:r>
              <a:rPr lang="en-US" b="1"/>
              <a:t>How to handle?</a:t>
            </a:r>
          </a:p>
          <a:p>
            <a:pPr>
              <a:lnSpc>
                <a:spcPct val="90000"/>
              </a:lnSpc>
            </a:pPr>
            <a:r>
              <a:rPr lang="en-US" b="1"/>
              <a:t>Foreign courts and foreign law? See </a:t>
            </a:r>
            <a:r>
              <a:rPr lang="en-US" b="1" i="1"/>
              <a:t>DIP SpA v. Commune di Bassano </a:t>
            </a:r>
            <a:r>
              <a:rPr lang="en-US" b="1"/>
              <a:t>p.39 challenging Italian retail licensing requirements. What result?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5C2999A5-8E58-426F-96CD-956D4F554D87}" type="slidenum">
              <a:rPr lang="en-US"/>
              <a:pPr/>
              <a:t>6</a:t>
            </a:fld>
            <a:endParaRPr lang="en-US"/>
          </a:p>
        </p:txBody>
      </p:sp>
      <p:sp>
        <p:nvSpPr>
          <p:cNvPr id="35842" name="Rectangle 2"/>
          <p:cNvSpPr>
            <a:spLocks noGrp="1" noChangeArrowheads="1"/>
          </p:cNvSpPr>
          <p:nvPr>
            <p:ph type="title"/>
          </p:nvPr>
        </p:nvSpPr>
        <p:spPr>
          <a:noFill/>
          <a:ln/>
        </p:spPr>
        <p:txBody>
          <a:bodyPr lIns="92075" tIns="46038" rIns="92075" bIns="46038" anchor="ctr"/>
          <a:lstStyle/>
          <a:p>
            <a:r>
              <a:rPr lang="en-US"/>
              <a:t>Managing Risks</a:t>
            </a:r>
          </a:p>
        </p:txBody>
      </p:sp>
      <p:sp>
        <p:nvSpPr>
          <p:cNvPr id="35843" name="Rectangle 3"/>
          <p:cNvSpPr>
            <a:spLocks noGrp="1" noChangeArrowheads="1"/>
          </p:cNvSpPr>
          <p:nvPr>
            <p:ph type="body" idx="1"/>
          </p:nvPr>
        </p:nvSpPr>
        <p:spPr>
          <a:noFill/>
          <a:ln/>
        </p:spPr>
        <p:txBody>
          <a:bodyPr lIns="92075" tIns="46038" rIns="92075" bIns="46038"/>
          <a:lstStyle/>
          <a:p>
            <a:pPr lvl="1"/>
            <a:r>
              <a:rPr lang="en-US" sz="3200" b="1">
                <a:latin typeface="Arial" charset="0"/>
              </a:rPr>
              <a:t>Currency/Exchange Rate Risks</a:t>
            </a:r>
          </a:p>
          <a:p>
            <a:pPr lvl="1"/>
            <a:r>
              <a:rPr lang="en-US" sz="3200" b="1">
                <a:latin typeface="Arial" charset="0"/>
              </a:rPr>
              <a:t>Transaction Risks</a:t>
            </a:r>
          </a:p>
          <a:p>
            <a:pPr lvl="1">
              <a:buFont typeface="Wingdings" pitchFamily="2" charset="2"/>
              <a:buNone/>
            </a:pPr>
            <a:r>
              <a:rPr lang="en-US" sz="3200" b="1">
                <a:latin typeface="Arial" charset="0"/>
              </a:rPr>
              <a:t>		*	delivery risk</a:t>
            </a:r>
          </a:p>
          <a:p>
            <a:pPr lvl="1">
              <a:buFont typeface="Wingdings" pitchFamily="2" charset="2"/>
              <a:buNone/>
            </a:pPr>
            <a:r>
              <a:rPr lang="en-US" sz="3200" b="1">
                <a:latin typeface="Arial" charset="0"/>
              </a:rPr>
              <a:t>		*	marine risk</a:t>
            </a:r>
          </a:p>
          <a:p>
            <a:pPr lvl="1">
              <a:buFont typeface="Wingdings" pitchFamily="2" charset="2"/>
              <a:buNone/>
            </a:pPr>
            <a:r>
              <a:rPr lang="en-US" sz="3200" b="1">
                <a:latin typeface="Arial" charset="0"/>
              </a:rPr>
              <a:t>		*	litigation risk- </a:t>
            </a:r>
            <a:r>
              <a:rPr lang="en-US" sz="3200" b="1" u="sng">
                <a:latin typeface="Arial" charset="0"/>
              </a:rPr>
              <a:t>Gaskin</a:t>
            </a:r>
            <a:r>
              <a:rPr lang="en-US" sz="3200" b="1">
                <a:latin typeface="Arial" charset="0"/>
              </a:rPr>
              <a:t>, p.34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F3FD7615-92C6-4AA8-9AFD-88BEFAA8521F}" type="slidenum">
              <a:rPr lang="en-US"/>
              <a:pPr/>
              <a:t>7</a:t>
            </a:fld>
            <a:endParaRPr lang="en-US"/>
          </a:p>
        </p:txBody>
      </p:sp>
      <p:sp>
        <p:nvSpPr>
          <p:cNvPr id="37890" name="Rectangle 2"/>
          <p:cNvSpPr>
            <a:spLocks noGrp="1" noChangeArrowheads="1"/>
          </p:cNvSpPr>
          <p:nvPr>
            <p:ph type="title"/>
          </p:nvPr>
        </p:nvSpPr>
        <p:spPr>
          <a:noFill/>
          <a:ln/>
        </p:spPr>
        <p:txBody>
          <a:bodyPr lIns="92075" tIns="46038" rIns="92075" bIns="46038" anchor="ctr"/>
          <a:lstStyle/>
          <a:p>
            <a:r>
              <a:rPr lang="en-US"/>
              <a:t>Political Risks</a:t>
            </a:r>
          </a:p>
        </p:txBody>
      </p:sp>
      <p:sp>
        <p:nvSpPr>
          <p:cNvPr id="37891" name="Rectangle 3"/>
          <p:cNvSpPr>
            <a:spLocks noGrp="1" noChangeArrowheads="1"/>
          </p:cNvSpPr>
          <p:nvPr>
            <p:ph type="body" idx="1"/>
          </p:nvPr>
        </p:nvSpPr>
        <p:spPr>
          <a:noFill/>
          <a:ln/>
        </p:spPr>
        <p:txBody>
          <a:bodyPr lIns="92075" tIns="46038" rIns="92075" bIns="46038"/>
          <a:lstStyle/>
          <a:p>
            <a:r>
              <a:rPr lang="en-US" b="1"/>
              <a:t>Managing political risk</a:t>
            </a:r>
          </a:p>
          <a:p>
            <a:r>
              <a:rPr lang="en-US" b="1"/>
              <a:t>Managing risk of foreign law and courts - choice of law and forum clauses</a:t>
            </a:r>
          </a:p>
          <a:p>
            <a:r>
              <a:rPr lang="en-US" b="1"/>
              <a:t>Risk of international hostilities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1999 West Educational Publishing</a:t>
            </a:r>
          </a:p>
        </p:txBody>
      </p:sp>
      <p:sp>
        <p:nvSpPr>
          <p:cNvPr id="5" name="Slide Number Placeholder 5"/>
          <p:cNvSpPr>
            <a:spLocks noGrp="1"/>
          </p:cNvSpPr>
          <p:nvPr>
            <p:ph type="sldNum" sz="quarter" idx="12"/>
          </p:nvPr>
        </p:nvSpPr>
        <p:spPr/>
        <p:txBody>
          <a:bodyPr/>
          <a:lstStyle/>
          <a:p>
            <a:fld id="{F3C14125-7E8A-4D62-BF3E-1600B1A35F55}" type="slidenum">
              <a:rPr lang="en-US"/>
              <a:pPr/>
              <a:t>8</a:t>
            </a:fld>
            <a:endParaRPr lang="en-US"/>
          </a:p>
        </p:txBody>
      </p:sp>
      <p:sp>
        <p:nvSpPr>
          <p:cNvPr id="77826" name="Rectangle 2"/>
          <p:cNvSpPr>
            <a:spLocks noGrp="1" noChangeArrowheads="1"/>
          </p:cNvSpPr>
          <p:nvPr>
            <p:ph type="title"/>
          </p:nvPr>
        </p:nvSpPr>
        <p:spPr>
          <a:xfrm>
            <a:off x="228600" y="0"/>
            <a:ext cx="8915400" cy="990600"/>
          </a:xfrm>
          <a:noFill/>
          <a:ln/>
        </p:spPr>
        <p:txBody>
          <a:bodyPr lIns="90487" tIns="44450" rIns="90487" bIns="44450" anchor="ctr"/>
          <a:lstStyle/>
          <a:p>
            <a:r>
              <a:rPr lang="en-US" altLang="en-US" sz="4000"/>
              <a:t>Implications for International Business</a:t>
            </a:r>
          </a:p>
        </p:txBody>
      </p:sp>
      <p:sp>
        <p:nvSpPr>
          <p:cNvPr id="77827" name="Rectangle 3"/>
          <p:cNvSpPr>
            <a:spLocks noGrp="1" noChangeArrowheads="1"/>
          </p:cNvSpPr>
          <p:nvPr>
            <p:ph type="body" idx="1"/>
          </p:nvPr>
        </p:nvSpPr>
        <p:spPr>
          <a:xfrm>
            <a:off x="1143000" y="838200"/>
            <a:ext cx="7543800" cy="5027613"/>
          </a:xfrm>
          <a:noFill/>
          <a:ln/>
        </p:spPr>
        <p:txBody>
          <a:bodyPr lIns="90487" tIns="44450" rIns="90487" bIns="44450"/>
          <a:lstStyle/>
          <a:p>
            <a:pPr marL="252413" indent="-252413">
              <a:lnSpc>
                <a:spcPct val="90000"/>
              </a:lnSpc>
            </a:pPr>
            <a:r>
              <a:rPr lang="en-US" altLang="en-US" sz="2000" b="1"/>
              <a:t>Political, economic, and legal environments of a country</a:t>
            </a:r>
          </a:p>
          <a:p>
            <a:pPr marL="649288" lvl="1" indent="-268288">
              <a:lnSpc>
                <a:spcPct val="90000"/>
              </a:lnSpc>
            </a:pPr>
            <a:r>
              <a:rPr lang="en-US" altLang="en-US" sz="2000" b="1"/>
              <a:t>influence attractiveness</a:t>
            </a:r>
          </a:p>
          <a:p>
            <a:pPr marL="649288" lvl="1" indent="-268288">
              <a:lnSpc>
                <a:spcPct val="90000"/>
              </a:lnSpc>
            </a:pPr>
            <a:r>
              <a:rPr lang="en-US" altLang="en-US" sz="2000" b="1"/>
              <a:t>raise ethical Issues</a:t>
            </a:r>
          </a:p>
          <a:p>
            <a:pPr marL="252413" indent="-252413">
              <a:lnSpc>
                <a:spcPct val="90000"/>
              </a:lnSpc>
            </a:pPr>
            <a:r>
              <a:rPr lang="en-US" altLang="en-US" sz="2000" b="1"/>
              <a:t>Attractiveness</a:t>
            </a:r>
          </a:p>
          <a:p>
            <a:pPr marL="649288" lvl="1" indent="-268288">
              <a:lnSpc>
                <a:spcPct val="90000"/>
              </a:lnSpc>
            </a:pPr>
            <a:r>
              <a:rPr lang="en-US" altLang="en-US" sz="2000" b="1"/>
              <a:t>balance long-term risks with short-term benefits of doing business in a foreign country</a:t>
            </a:r>
          </a:p>
          <a:p>
            <a:pPr marL="649288" lvl="1" indent="-268288">
              <a:lnSpc>
                <a:spcPct val="90000"/>
              </a:lnSpc>
            </a:pPr>
            <a:r>
              <a:rPr lang="en-US" altLang="en-US" sz="2000" b="1"/>
              <a:t>benefits depend on: size, wealth, future economic growth</a:t>
            </a:r>
          </a:p>
          <a:p>
            <a:pPr marL="969963" lvl="2" indent="-192088">
              <a:lnSpc>
                <a:spcPct val="90000"/>
              </a:lnSpc>
            </a:pPr>
            <a:r>
              <a:rPr lang="en-US" altLang="en-US" sz="2000" b="1"/>
              <a:t>first mover advantages</a:t>
            </a:r>
          </a:p>
          <a:p>
            <a:pPr marL="969963" lvl="2" indent="-192088">
              <a:lnSpc>
                <a:spcPct val="90000"/>
              </a:lnSpc>
            </a:pPr>
            <a:r>
              <a:rPr lang="en-US" altLang="en-US" sz="2000" b="1"/>
              <a:t>identify “star” future economies</a:t>
            </a:r>
          </a:p>
          <a:p>
            <a:pPr marL="649288" lvl="1" indent="-268288">
              <a:lnSpc>
                <a:spcPct val="90000"/>
              </a:lnSpc>
            </a:pPr>
            <a:r>
              <a:rPr lang="en-US" altLang="en-US" sz="2000" b="1"/>
              <a:t>costs are affected by:  </a:t>
            </a:r>
          </a:p>
          <a:p>
            <a:pPr marL="969963" lvl="2" indent="-192088">
              <a:lnSpc>
                <a:spcPct val="90000"/>
              </a:lnSpc>
            </a:pPr>
            <a:r>
              <a:rPr lang="en-US" altLang="en-US" sz="2000" b="1"/>
              <a:t>political payoffs</a:t>
            </a:r>
          </a:p>
          <a:p>
            <a:pPr marL="969963" lvl="2" indent="-192088">
              <a:lnSpc>
                <a:spcPct val="90000"/>
              </a:lnSpc>
            </a:pPr>
            <a:r>
              <a:rPr lang="en-US" altLang="en-US" sz="2000" b="1"/>
              <a:t>economic sophistication (may be more costly to operate in LDCs, no infrastructure)</a:t>
            </a:r>
          </a:p>
          <a:p>
            <a:pPr marL="969963" lvl="2" indent="-192088">
              <a:lnSpc>
                <a:spcPct val="90000"/>
              </a:lnSpc>
            </a:pPr>
            <a:r>
              <a:rPr lang="en-US" altLang="en-US" sz="2000" b="1"/>
              <a:t>legal framework impact on costs</a:t>
            </a:r>
            <a:r>
              <a:rPr lang="en-US" altLang="en-US"/>
              <a:t> </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 calcmode="lin" valueType="num">
                                      <p:cBhvr additive="base">
                                        <p:cTn id="7" dur="500" fill="hold"/>
                                        <p:tgtEl>
                                          <p:spTgt spid="7782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782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77827">
                                            <p:txEl>
                                              <p:pRg st="1" end="1"/>
                                            </p:txEl>
                                          </p:spTgt>
                                        </p:tgtEl>
                                        <p:attrNameLst>
                                          <p:attrName>style.visibility</p:attrName>
                                        </p:attrNameLst>
                                      </p:cBhvr>
                                      <p:to>
                                        <p:strVal val="visible"/>
                                      </p:to>
                                    </p:set>
                                    <p:anim calcmode="lin" valueType="num">
                                      <p:cBhvr additive="base">
                                        <p:cTn id="11" dur="500" fill="hold"/>
                                        <p:tgtEl>
                                          <p:spTgt spid="77827">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7782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6" fill="hold" grpId="0" nodeType="withEffect">
                                  <p:stCondLst>
                                    <p:cond delay="0"/>
                                  </p:stCondLst>
                                  <p:childTnLst>
                                    <p:set>
                                      <p:cBhvr>
                                        <p:cTn id="14" dur="1" fill="hold">
                                          <p:stCondLst>
                                            <p:cond delay="0"/>
                                          </p:stCondLst>
                                        </p:cTn>
                                        <p:tgtEl>
                                          <p:spTgt spid="77827">
                                            <p:txEl>
                                              <p:pRg st="2" end="2"/>
                                            </p:txEl>
                                          </p:spTgt>
                                        </p:tgtEl>
                                        <p:attrNameLst>
                                          <p:attrName>style.visibility</p:attrName>
                                        </p:attrNameLst>
                                      </p:cBhvr>
                                      <p:to>
                                        <p:strVal val="visible"/>
                                      </p:to>
                                    </p:set>
                                    <p:anim calcmode="lin" valueType="num">
                                      <p:cBhvr additive="base">
                                        <p:cTn id="15" dur="500" fill="hold"/>
                                        <p:tgtEl>
                                          <p:spTgt spid="77827">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778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6" fill="hold" grpId="0" nodeType="clickEffect">
                                  <p:stCondLst>
                                    <p:cond delay="0"/>
                                  </p:stCondLst>
                                  <p:childTnLst>
                                    <p:set>
                                      <p:cBhvr>
                                        <p:cTn id="20" dur="1" fill="hold">
                                          <p:stCondLst>
                                            <p:cond delay="0"/>
                                          </p:stCondLst>
                                        </p:cTn>
                                        <p:tgtEl>
                                          <p:spTgt spid="77827">
                                            <p:txEl>
                                              <p:pRg st="3" end="3"/>
                                            </p:txEl>
                                          </p:spTgt>
                                        </p:tgtEl>
                                        <p:attrNameLst>
                                          <p:attrName>style.visibility</p:attrName>
                                        </p:attrNameLst>
                                      </p:cBhvr>
                                      <p:to>
                                        <p:strVal val="visible"/>
                                      </p:to>
                                    </p:set>
                                    <p:anim calcmode="lin" valueType="num">
                                      <p:cBhvr additive="base">
                                        <p:cTn id="21" dur="500" fill="hold"/>
                                        <p:tgtEl>
                                          <p:spTgt spid="77827">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7782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6" fill="hold" grpId="0" nodeType="withEffect">
                                  <p:stCondLst>
                                    <p:cond delay="0"/>
                                  </p:stCondLst>
                                  <p:childTnLst>
                                    <p:set>
                                      <p:cBhvr>
                                        <p:cTn id="24" dur="1" fill="hold">
                                          <p:stCondLst>
                                            <p:cond delay="0"/>
                                          </p:stCondLst>
                                        </p:cTn>
                                        <p:tgtEl>
                                          <p:spTgt spid="77827">
                                            <p:txEl>
                                              <p:pRg st="4" end="4"/>
                                            </p:txEl>
                                          </p:spTgt>
                                        </p:tgtEl>
                                        <p:attrNameLst>
                                          <p:attrName>style.visibility</p:attrName>
                                        </p:attrNameLst>
                                      </p:cBhvr>
                                      <p:to>
                                        <p:strVal val="visible"/>
                                      </p:to>
                                    </p:set>
                                    <p:anim calcmode="lin" valueType="num">
                                      <p:cBhvr additive="base">
                                        <p:cTn id="25" dur="500" fill="hold"/>
                                        <p:tgtEl>
                                          <p:spTgt spid="77827">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77827">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6" fill="hold" grpId="0" nodeType="withEffect">
                                  <p:stCondLst>
                                    <p:cond delay="0"/>
                                  </p:stCondLst>
                                  <p:childTnLst>
                                    <p:set>
                                      <p:cBhvr>
                                        <p:cTn id="28" dur="1" fill="hold">
                                          <p:stCondLst>
                                            <p:cond delay="0"/>
                                          </p:stCondLst>
                                        </p:cTn>
                                        <p:tgtEl>
                                          <p:spTgt spid="77827">
                                            <p:txEl>
                                              <p:pRg st="5" end="5"/>
                                            </p:txEl>
                                          </p:spTgt>
                                        </p:tgtEl>
                                        <p:attrNameLst>
                                          <p:attrName>style.visibility</p:attrName>
                                        </p:attrNameLst>
                                      </p:cBhvr>
                                      <p:to>
                                        <p:strVal val="visible"/>
                                      </p:to>
                                    </p:set>
                                    <p:anim calcmode="lin" valueType="num">
                                      <p:cBhvr additive="base">
                                        <p:cTn id="29" dur="500" fill="hold"/>
                                        <p:tgtEl>
                                          <p:spTgt spid="77827">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77827">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6" fill="hold" grpId="0" nodeType="withEffect">
                                  <p:stCondLst>
                                    <p:cond delay="0"/>
                                  </p:stCondLst>
                                  <p:childTnLst>
                                    <p:set>
                                      <p:cBhvr>
                                        <p:cTn id="32" dur="1" fill="hold">
                                          <p:stCondLst>
                                            <p:cond delay="0"/>
                                          </p:stCondLst>
                                        </p:cTn>
                                        <p:tgtEl>
                                          <p:spTgt spid="77827">
                                            <p:txEl>
                                              <p:pRg st="6" end="6"/>
                                            </p:txEl>
                                          </p:spTgt>
                                        </p:tgtEl>
                                        <p:attrNameLst>
                                          <p:attrName>style.visibility</p:attrName>
                                        </p:attrNameLst>
                                      </p:cBhvr>
                                      <p:to>
                                        <p:strVal val="visible"/>
                                      </p:to>
                                    </p:set>
                                    <p:anim calcmode="lin" valueType="num">
                                      <p:cBhvr additive="base">
                                        <p:cTn id="33" dur="500" fill="hold"/>
                                        <p:tgtEl>
                                          <p:spTgt spid="77827">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77827">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6" fill="hold" grpId="0" nodeType="withEffect">
                                  <p:stCondLst>
                                    <p:cond delay="0"/>
                                  </p:stCondLst>
                                  <p:childTnLst>
                                    <p:set>
                                      <p:cBhvr>
                                        <p:cTn id="36" dur="1" fill="hold">
                                          <p:stCondLst>
                                            <p:cond delay="0"/>
                                          </p:stCondLst>
                                        </p:cTn>
                                        <p:tgtEl>
                                          <p:spTgt spid="77827">
                                            <p:txEl>
                                              <p:pRg st="7" end="7"/>
                                            </p:txEl>
                                          </p:spTgt>
                                        </p:tgtEl>
                                        <p:attrNameLst>
                                          <p:attrName>style.visibility</p:attrName>
                                        </p:attrNameLst>
                                      </p:cBhvr>
                                      <p:to>
                                        <p:strVal val="visible"/>
                                      </p:to>
                                    </p:set>
                                    <p:anim calcmode="lin" valueType="num">
                                      <p:cBhvr additive="base">
                                        <p:cTn id="37" dur="500" fill="hold"/>
                                        <p:tgtEl>
                                          <p:spTgt spid="77827">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77827">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6" fill="hold" grpId="0" nodeType="withEffect">
                                  <p:stCondLst>
                                    <p:cond delay="0"/>
                                  </p:stCondLst>
                                  <p:childTnLst>
                                    <p:set>
                                      <p:cBhvr>
                                        <p:cTn id="40" dur="1" fill="hold">
                                          <p:stCondLst>
                                            <p:cond delay="0"/>
                                          </p:stCondLst>
                                        </p:cTn>
                                        <p:tgtEl>
                                          <p:spTgt spid="77827">
                                            <p:txEl>
                                              <p:pRg st="8" end="8"/>
                                            </p:txEl>
                                          </p:spTgt>
                                        </p:tgtEl>
                                        <p:attrNameLst>
                                          <p:attrName>style.visibility</p:attrName>
                                        </p:attrNameLst>
                                      </p:cBhvr>
                                      <p:to>
                                        <p:strVal val="visible"/>
                                      </p:to>
                                    </p:set>
                                    <p:anim calcmode="lin" valueType="num">
                                      <p:cBhvr additive="base">
                                        <p:cTn id="41" dur="500" fill="hold"/>
                                        <p:tgtEl>
                                          <p:spTgt spid="77827">
                                            <p:txEl>
                                              <p:pRg st="8" end="8"/>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77827">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6" fill="hold" grpId="0" nodeType="withEffect">
                                  <p:stCondLst>
                                    <p:cond delay="0"/>
                                  </p:stCondLst>
                                  <p:childTnLst>
                                    <p:set>
                                      <p:cBhvr>
                                        <p:cTn id="44" dur="1" fill="hold">
                                          <p:stCondLst>
                                            <p:cond delay="0"/>
                                          </p:stCondLst>
                                        </p:cTn>
                                        <p:tgtEl>
                                          <p:spTgt spid="77827">
                                            <p:txEl>
                                              <p:pRg st="9" end="9"/>
                                            </p:txEl>
                                          </p:spTgt>
                                        </p:tgtEl>
                                        <p:attrNameLst>
                                          <p:attrName>style.visibility</p:attrName>
                                        </p:attrNameLst>
                                      </p:cBhvr>
                                      <p:to>
                                        <p:strVal val="visible"/>
                                      </p:to>
                                    </p:set>
                                    <p:anim calcmode="lin" valueType="num">
                                      <p:cBhvr additive="base">
                                        <p:cTn id="45" dur="500" fill="hold"/>
                                        <p:tgtEl>
                                          <p:spTgt spid="77827">
                                            <p:txEl>
                                              <p:pRg st="9" end="9"/>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77827">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6" fill="hold" grpId="0" nodeType="withEffect">
                                  <p:stCondLst>
                                    <p:cond delay="0"/>
                                  </p:stCondLst>
                                  <p:childTnLst>
                                    <p:set>
                                      <p:cBhvr>
                                        <p:cTn id="48" dur="1" fill="hold">
                                          <p:stCondLst>
                                            <p:cond delay="0"/>
                                          </p:stCondLst>
                                        </p:cTn>
                                        <p:tgtEl>
                                          <p:spTgt spid="77827">
                                            <p:txEl>
                                              <p:pRg st="10" end="10"/>
                                            </p:txEl>
                                          </p:spTgt>
                                        </p:tgtEl>
                                        <p:attrNameLst>
                                          <p:attrName>style.visibility</p:attrName>
                                        </p:attrNameLst>
                                      </p:cBhvr>
                                      <p:to>
                                        <p:strVal val="visible"/>
                                      </p:to>
                                    </p:set>
                                    <p:anim calcmode="lin" valueType="num">
                                      <p:cBhvr additive="base">
                                        <p:cTn id="49" dur="500" fill="hold"/>
                                        <p:tgtEl>
                                          <p:spTgt spid="77827">
                                            <p:txEl>
                                              <p:pRg st="10" end="10"/>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77827">
                                            <p:txEl>
                                              <p:pRg st="10" end="10"/>
                                            </p:txEl>
                                          </p:spTgt>
                                        </p:tgtEl>
                                        <p:attrNameLst>
                                          <p:attrName>ppt_y</p:attrName>
                                        </p:attrNameLst>
                                      </p:cBhvr>
                                      <p:tavLst>
                                        <p:tav tm="0">
                                          <p:val>
                                            <p:strVal val="1+#ppt_h/2"/>
                                          </p:val>
                                        </p:tav>
                                        <p:tav tm="100000">
                                          <p:val>
                                            <p:strVal val="#ppt_y"/>
                                          </p:val>
                                        </p:tav>
                                      </p:tavLst>
                                    </p:anim>
                                  </p:childTnLst>
                                </p:cTn>
                              </p:par>
                              <p:par>
                                <p:cTn id="51" presetID="2" presetClass="entr" presetSubtype="6" fill="hold" grpId="0" nodeType="withEffect">
                                  <p:stCondLst>
                                    <p:cond delay="0"/>
                                  </p:stCondLst>
                                  <p:childTnLst>
                                    <p:set>
                                      <p:cBhvr>
                                        <p:cTn id="52" dur="1" fill="hold">
                                          <p:stCondLst>
                                            <p:cond delay="0"/>
                                          </p:stCondLst>
                                        </p:cTn>
                                        <p:tgtEl>
                                          <p:spTgt spid="77827">
                                            <p:txEl>
                                              <p:pRg st="11" end="11"/>
                                            </p:txEl>
                                          </p:spTgt>
                                        </p:tgtEl>
                                        <p:attrNameLst>
                                          <p:attrName>style.visibility</p:attrName>
                                        </p:attrNameLst>
                                      </p:cBhvr>
                                      <p:to>
                                        <p:strVal val="visible"/>
                                      </p:to>
                                    </p:set>
                                    <p:anim calcmode="lin" valueType="num">
                                      <p:cBhvr additive="base">
                                        <p:cTn id="53" dur="500" fill="hold"/>
                                        <p:tgtEl>
                                          <p:spTgt spid="77827">
                                            <p:txEl>
                                              <p:pRg st="11" end="11"/>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778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1999 West Educational Publishing</a:t>
            </a:r>
          </a:p>
        </p:txBody>
      </p:sp>
      <p:sp>
        <p:nvSpPr>
          <p:cNvPr id="6" name="Slide Number Placeholder 5"/>
          <p:cNvSpPr>
            <a:spLocks noGrp="1"/>
          </p:cNvSpPr>
          <p:nvPr>
            <p:ph type="sldNum" sz="quarter" idx="12"/>
          </p:nvPr>
        </p:nvSpPr>
        <p:spPr/>
        <p:txBody>
          <a:bodyPr/>
          <a:lstStyle/>
          <a:p>
            <a:fld id="{4DB75DDC-C2DF-498C-AE6A-35C688662C11}" type="slidenum">
              <a:rPr lang="en-US"/>
              <a:pPr/>
              <a:t>9</a:t>
            </a:fld>
            <a:endParaRPr lang="en-US"/>
          </a:p>
        </p:txBody>
      </p:sp>
      <p:sp>
        <p:nvSpPr>
          <p:cNvPr id="78850" name="Rectangle 2"/>
          <p:cNvSpPr>
            <a:spLocks noGrp="1" noChangeArrowheads="1"/>
          </p:cNvSpPr>
          <p:nvPr>
            <p:ph type="title"/>
          </p:nvPr>
        </p:nvSpPr>
        <p:spPr>
          <a:xfrm>
            <a:off x="1543050" y="655638"/>
            <a:ext cx="7324725" cy="522287"/>
          </a:xfrm>
          <a:noFill/>
          <a:ln/>
        </p:spPr>
        <p:txBody>
          <a:bodyPr lIns="90487" tIns="44450" rIns="90487" bIns="44450" anchor="ctr"/>
          <a:lstStyle/>
          <a:p>
            <a:r>
              <a:rPr lang="en-US" altLang="en-US"/>
              <a:t>Implications for International Business</a:t>
            </a:r>
          </a:p>
        </p:txBody>
      </p:sp>
      <p:sp>
        <p:nvSpPr>
          <p:cNvPr id="78851" name="Rectangle 3"/>
          <p:cNvSpPr>
            <a:spLocks noGrp="1" noChangeArrowheads="1"/>
          </p:cNvSpPr>
          <p:nvPr>
            <p:ph type="body" idx="1"/>
          </p:nvPr>
        </p:nvSpPr>
        <p:spPr>
          <a:xfrm>
            <a:off x="1295400" y="1828800"/>
            <a:ext cx="6934200" cy="3810000"/>
          </a:xfrm>
          <a:noFill/>
          <a:ln/>
        </p:spPr>
        <p:txBody>
          <a:bodyPr lIns="90487" tIns="44450" rIns="90487" bIns="44450"/>
          <a:lstStyle/>
          <a:p>
            <a:pPr>
              <a:lnSpc>
                <a:spcPct val="80000"/>
              </a:lnSpc>
            </a:pPr>
            <a:r>
              <a:rPr lang="en-US" altLang="en-US" sz="2800" b="1"/>
              <a:t>Ethical Issues</a:t>
            </a:r>
          </a:p>
          <a:p>
            <a:pPr lvl="1">
              <a:lnSpc>
                <a:spcPct val="80000"/>
              </a:lnSpc>
            </a:pPr>
            <a:r>
              <a:rPr lang="en-US" altLang="en-US" sz="2400" b="1"/>
              <a:t>human rights</a:t>
            </a:r>
          </a:p>
          <a:p>
            <a:pPr lvl="1">
              <a:lnSpc>
                <a:spcPct val="80000"/>
              </a:lnSpc>
            </a:pPr>
            <a:r>
              <a:rPr lang="en-US" altLang="en-US" sz="2400" b="1"/>
              <a:t>adherence to same standards abroad as at home</a:t>
            </a:r>
          </a:p>
          <a:p>
            <a:pPr lvl="3">
              <a:lnSpc>
                <a:spcPct val="80000"/>
              </a:lnSpc>
            </a:pPr>
            <a:r>
              <a:rPr lang="en-US" altLang="en-US" b="1"/>
              <a:t>product safety</a:t>
            </a:r>
          </a:p>
          <a:p>
            <a:pPr lvl="3">
              <a:lnSpc>
                <a:spcPct val="80000"/>
              </a:lnSpc>
            </a:pPr>
            <a:r>
              <a:rPr lang="en-US" altLang="en-US" b="1"/>
              <a:t>work safety</a:t>
            </a:r>
          </a:p>
          <a:p>
            <a:pPr lvl="3">
              <a:lnSpc>
                <a:spcPct val="80000"/>
              </a:lnSpc>
            </a:pPr>
            <a:r>
              <a:rPr lang="en-US" altLang="en-US" b="1"/>
              <a:t>environmental protection</a:t>
            </a:r>
          </a:p>
          <a:p>
            <a:pPr lvl="1">
              <a:lnSpc>
                <a:spcPct val="80000"/>
              </a:lnSpc>
            </a:pPr>
            <a:r>
              <a:rPr lang="en-US" altLang="en-US" sz="2400" b="1"/>
              <a:t>bribes</a:t>
            </a:r>
          </a:p>
          <a:p>
            <a:pPr lvl="3">
              <a:lnSpc>
                <a:spcPct val="80000"/>
              </a:lnSpc>
            </a:pPr>
            <a:r>
              <a:rPr lang="en-US" altLang="en-US" b="1"/>
              <a:t>Foreign Corrupt Practices Act (1977)</a:t>
            </a:r>
          </a:p>
          <a:p>
            <a:pPr lvl="3">
              <a:lnSpc>
                <a:spcPct val="80000"/>
              </a:lnSpc>
            </a:pPr>
            <a:r>
              <a:rPr lang="en-US" altLang="en-US" b="1"/>
              <a:t>what is unethical is not necessarily illegal</a:t>
            </a:r>
          </a:p>
        </p:txBody>
      </p:sp>
      <p:sp>
        <p:nvSpPr>
          <p:cNvPr id="78852" name="Rectangle 4"/>
          <p:cNvSpPr>
            <a:spLocks noChangeArrowheads="1"/>
          </p:cNvSpPr>
          <p:nvPr/>
        </p:nvSpPr>
        <p:spPr bwMode="auto">
          <a:xfrm>
            <a:off x="300038" y="147638"/>
            <a:ext cx="695325" cy="271462"/>
          </a:xfrm>
          <a:prstGeom prst="rect">
            <a:avLst/>
          </a:prstGeom>
          <a:noFill/>
          <a:ln w="12700">
            <a:noFill/>
            <a:miter lim="800000"/>
            <a:headEnd/>
            <a:tailEnd/>
          </a:ln>
          <a:effectLst/>
        </p:spPr>
        <p:txBody>
          <a:bodyPr lIns="90488" tIns="44450" rIns="90488" bIns="44450">
            <a:spAutoFit/>
          </a:bodyPr>
          <a:lstStyle/>
          <a:p>
            <a:pPr eaLnBrk="0" hangingPunct="0">
              <a:spcBef>
                <a:spcPct val="50000"/>
              </a:spcBef>
            </a:pPr>
            <a:endParaRPr lang="en-US" altLang="en-US" sz="1200" b="1">
              <a:latin typeface="Arial" charset="0"/>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 calcmode="lin" valueType="num">
                                      <p:cBhvr additive="base">
                                        <p:cTn id="7" dur="500" fill="hold"/>
                                        <p:tgtEl>
                                          <p:spTgt spid="788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885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78851">
                                            <p:txEl>
                                              <p:pRg st="1" end="1"/>
                                            </p:txEl>
                                          </p:spTgt>
                                        </p:tgtEl>
                                        <p:attrNameLst>
                                          <p:attrName>style.visibility</p:attrName>
                                        </p:attrNameLst>
                                      </p:cBhvr>
                                      <p:to>
                                        <p:strVal val="visible"/>
                                      </p:to>
                                    </p:set>
                                    <p:anim calcmode="lin" valueType="num">
                                      <p:cBhvr additive="base">
                                        <p:cTn id="11" dur="500" fill="hold"/>
                                        <p:tgtEl>
                                          <p:spTgt spid="7885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885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78851">
                                            <p:txEl>
                                              <p:pRg st="2" end="2"/>
                                            </p:txEl>
                                          </p:spTgt>
                                        </p:tgtEl>
                                        <p:attrNameLst>
                                          <p:attrName>style.visibility</p:attrName>
                                        </p:attrNameLst>
                                      </p:cBhvr>
                                      <p:to>
                                        <p:strVal val="visible"/>
                                      </p:to>
                                    </p:set>
                                    <p:anim calcmode="lin" valueType="num">
                                      <p:cBhvr additive="base">
                                        <p:cTn id="15" dur="500" fill="hold"/>
                                        <p:tgtEl>
                                          <p:spTgt spid="7885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8851">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78851">
                                            <p:txEl>
                                              <p:pRg st="3" end="3"/>
                                            </p:txEl>
                                          </p:spTgt>
                                        </p:tgtEl>
                                        <p:attrNameLst>
                                          <p:attrName>style.visibility</p:attrName>
                                        </p:attrNameLst>
                                      </p:cBhvr>
                                      <p:to>
                                        <p:strVal val="visible"/>
                                      </p:to>
                                    </p:set>
                                    <p:anim calcmode="lin" valueType="num">
                                      <p:cBhvr additive="base">
                                        <p:cTn id="19" dur="500" fill="hold"/>
                                        <p:tgtEl>
                                          <p:spTgt spid="7885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8851">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12" fill="hold" grpId="0" nodeType="withEffect">
                                  <p:stCondLst>
                                    <p:cond delay="0"/>
                                  </p:stCondLst>
                                  <p:childTnLst>
                                    <p:set>
                                      <p:cBhvr>
                                        <p:cTn id="22" dur="1" fill="hold">
                                          <p:stCondLst>
                                            <p:cond delay="0"/>
                                          </p:stCondLst>
                                        </p:cTn>
                                        <p:tgtEl>
                                          <p:spTgt spid="78851">
                                            <p:txEl>
                                              <p:pRg st="4" end="4"/>
                                            </p:txEl>
                                          </p:spTgt>
                                        </p:tgtEl>
                                        <p:attrNameLst>
                                          <p:attrName>style.visibility</p:attrName>
                                        </p:attrNameLst>
                                      </p:cBhvr>
                                      <p:to>
                                        <p:strVal val="visible"/>
                                      </p:to>
                                    </p:set>
                                    <p:anim calcmode="lin" valueType="num">
                                      <p:cBhvr additive="base">
                                        <p:cTn id="23" dur="500" fill="hold"/>
                                        <p:tgtEl>
                                          <p:spTgt spid="78851">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8851">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12" fill="hold" grpId="0" nodeType="withEffect">
                                  <p:stCondLst>
                                    <p:cond delay="0"/>
                                  </p:stCondLst>
                                  <p:childTnLst>
                                    <p:set>
                                      <p:cBhvr>
                                        <p:cTn id="26" dur="1" fill="hold">
                                          <p:stCondLst>
                                            <p:cond delay="0"/>
                                          </p:stCondLst>
                                        </p:cTn>
                                        <p:tgtEl>
                                          <p:spTgt spid="78851">
                                            <p:txEl>
                                              <p:pRg st="5" end="5"/>
                                            </p:txEl>
                                          </p:spTgt>
                                        </p:tgtEl>
                                        <p:attrNameLst>
                                          <p:attrName>style.visibility</p:attrName>
                                        </p:attrNameLst>
                                      </p:cBhvr>
                                      <p:to>
                                        <p:strVal val="visible"/>
                                      </p:to>
                                    </p:set>
                                    <p:anim calcmode="lin" valueType="num">
                                      <p:cBhvr additive="base">
                                        <p:cTn id="27" dur="500" fill="hold"/>
                                        <p:tgtEl>
                                          <p:spTgt spid="78851">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8851">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12" fill="hold" grpId="0" nodeType="withEffect">
                                  <p:stCondLst>
                                    <p:cond delay="0"/>
                                  </p:stCondLst>
                                  <p:childTnLst>
                                    <p:set>
                                      <p:cBhvr>
                                        <p:cTn id="30" dur="1" fill="hold">
                                          <p:stCondLst>
                                            <p:cond delay="0"/>
                                          </p:stCondLst>
                                        </p:cTn>
                                        <p:tgtEl>
                                          <p:spTgt spid="78851">
                                            <p:txEl>
                                              <p:pRg st="6" end="6"/>
                                            </p:txEl>
                                          </p:spTgt>
                                        </p:tgtEl>
                                        <p:attrNameLst>
                                          <p:attrName>style.visibility</p:attrName>
                                        </p:attrNameLst>
                                      </p:cBhvr>
                                      <p:to>
                                        <p:strVal val="visible"/>
                                      </p:to>
                                    </p:set>
                                    <p:anim calcmode="lin" valueType="num">
                                      <p:cBhvr additive="base">
                                        <p:cTn id="31" dur="500" fill="hold"/>
                                        <p:tgtEl>
                                          <p:spTgt spid="78851">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8851">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12" fill="hold" grpId="0" nodeType="withEffect">
                                  <p:stCondLst>
                                    <p:cond delay="0"/>
                                  </p:stCondLst>
                                  <p:childTnLst>
                                    <p:set>
                                      <p:cBhvr>
                                        <p:cTn id="34" dur="1" fill="hold">
                                          <p:stCondLst>
                                            <p:cond delay="0"/>
                                          </p:stCondLst>
                                        </p:cTn>
                                        <p:tgtEl>
                                          <p:spTgt spid="78851">
                                            <p:txEl>
                                              <p:pRg st="7" end="7"/>
                                            </p:txEl>
                                          </p:spTgt>
                                        </p:tgtEl>
                                        <p:attrNameLst>
                                          <p:attrName>style.visibility</p:attrName>
                                        </p:attrNameLst>
                                      </p:cBhvr>
                                      <p:to>
                                        <p:strVal val="visible"/>
                                      </p:to>
                                    </p:set>
                                    <p:anim calcmode="lin" valueType="num">
                                      <p:cBhvr additive="base">
                                        <p:cTn id="35" dur="500" fill="hold"/>
                                        <p:tgtEl>
                                          <p:spTgt spid="78851">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78851">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12" fill="hold" grpId="0" nodeType="withEffect">
                                  <p:stCondLst>
                                    <p:cond delay="0"/>
                                  </p:stCondLst>
                                  <p:childTnLst>
                                    <p:set>
                                      <p:cBhvr>
                                        <p:cTn id="38" dur="1" fill="hold">
                                          <p:stCondLst>
                                            <p:cond delay="0"/>
                                          </p:stCondLst>
                                        </p:cTn>
                                        <p:tgtEl>
                                          <p:spTgt spid="78851">
                                            <p:txEl>
                                              <p:pRg st="8" end="8"/>
                                            </p:txEl>
                                          </p:spTgt>
                                        </p:tgtEl>
                                        <p:attrNameLst>
                                          <p:attrName>style.visibility</p:attrName>
                                        </p:attrNameLst>
                                      </p:cBhvr>
                                      <p:to>
                                        <p:strVal val="visible"/>
                                      </p:to>
                                    </p:set>
                                    <p:anim calcmode="lin" valueType="num">
                                      <p:cBhvr additive="base">
                                        <p:cTn id="39" dur="500" fill="hold"/>
                                        <p:tgtEl>
                                          <p:spTgt spid="78851">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7885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autoUpdateAnimBg="0"/>
    </p:bld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326</TotalTime>
  <Words>1584</Words>
  <Application>Microsoft PowerPoint</Application>
  <PresentationFormat>On-screen Show (4:3)</PresentationFormat>
  <Paragraphs>253</Paragraphs>
  <Slides>35</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Times New Roman</vt:lpstr>
      <vt:lpstr>Tahoma</vt:lpstr>
      <vt:lpstr>Wingdings</vt:lpstr>
      <vt:lpstr>Arial</vt:lpstr>
      <vt:lpstr>Times</vt:lpstr>
      <vt:lpstr>Blends</vt:lpstr>
      <vt:lpstr>Chapter 1</vt:lpstr>
      <vt:lpstr>Managing the Risks of International Business</vt:lpstr>
      <vt:lpstr>Managing Risk</vt:lpstr>
      <vt:lpstr>Managing Risk</vt:lpstr>
      <vt:lpstr>Managing Risk</vt:lpstr>
      <vt:lpstr>Managing Risks</vt:lpstr>
      <vt:lpstr>Political Risks</vt:lpstr>
      <vt:lpstr>Implications for International Business</vt:lpstr>
      <vt:lpstr>Implications for International Business</vt:lpstr>
      <vt:lpstr>Legal Systems and International Business</vt:lpstr>
      <vt:lpstr>Legal Systems and International Business</vt:lpstr>
      <vt:lpstr>Forms of International Business</vt:lpstr>
      <vt:lpstr>External or “arms-length” Modes of Entry</vt:lpstr>
      <vt:lpstr>External or “arms-length” Modes (cont.)</vt:lpstr>
      <vt:lpstr>“Internal” Modes of Entry</vt:lpstr>
      <vt:lpstr>Trade</vt:lpstr>
      <vt:lpstr>Intellectual Property and Licensing</vt:lpstr>
      <vt:lpstr>International Licensing Agreements</vt:lpstr>
      <vt:lpstr>Protecting Intellectual Property</vt:lpstr>
      <vt:lpstr>Legal and Political Issues in Technology Transfer Agreements</vt:lpstr>
      <vt:lpstr>Foreign Direct Investment</vt:lpstr>
      <vt:lpstr>The Legal Environment in Developing Countries</vt:lpstr>
      <vt:lpstr>Ethical Issues</vt:lpstr>
      <vt:lpstr>Ethical Issues</vt:lpstr>
      <vt:lpstr>Conclusion</vt:lpstr>
      <vt:lpstr>Web Sites</vt:lpstr>
      <vt:lpstr>Pro Golf Case</vt:lpstr>
      <vt:lpstr>Pro Golf Case</vt:lpstr>
      <vt:lpstr>Pro Golf Case (cont.)</vt:lpstr>
      <vt:lpstr>Franchising Case</vt:lpstr>
      <vt:lpstr>Dayan v. McDonald’s Corp.</vt:lpstr>
      <vt:lpstr>DIP SpA v. Commune di Bassano</vt:lpstr>
      <vt:lpstr>DIP SpA v. Commune di Bassano</vt:lpstr>
      <vt:lpstr>Gaskin v. Stumm Handel</vt:lpstr>
      <vt:lpstr>Gaskin v. Stumm Handel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INTERNATIONAL BUSINESS LAW</dc:title>
  <dc:creator>John Sloan &amp; Beverley Earle</dc:creator>
  <cp:lastModifiedBy>pjcihon</cp:lastModifiedBy>
  <cp:revision>31</cp:revision>
  <dcterms:created xsi:type="dcterms:W3CDTF">1995-06-17T23:31:02Z</dcterms:created>
  <dcterms:modified xsi:type="dcterms:W3CDTF">2009-01-26T15:13:06Z</dcterms:modified>
</cp:coreProperties>
</file>