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2" r:id="rId3"/>
    <p:sldId id="260" r:id="rId4"/>
    <p:sldId id="257" r:id="rId5"/>
    <p:sldId id="261" r:id="rId6"/>
    <p:sldId id="259" r:id="rId7"/>
    <p:sldId id="293" r:id="rId8"/>
    <p:sldId id="294" r:id="rId9"/>
    <p:sldId id="262" r:id="rId10"/>
    <p:sldId id="288" r:id="rId11"/>
    <p:sldId id="263" r:id="rId12"/>
    <p:sldId id="264" r:id="rId13"/>
    <p:sldId id="265" r:id="rId14"/>
    <p:sldId id="280" r:id="rId15"/>
    <p:sldId id="289" r:id="rId16"/>
    <p:sldId id="290" r:id="rId17"/>
    <p:sldId id="266" r:id="rId18"/>
    <p:sldId id="267" r:id="rId19"/>
    <p:sldId id="268" r:id="rId20"/>
    <p:sldId id="282" r:id="rId21"/>
    <p:sldId id="269" r:id="rId22"/>
    <p:sldId id="270" r:id="rId23"/>
    <p:sldId id="272" r:id="rId24"/>
    <p:sldId id="273" r:id="rId25"/>
    <p:sldId id="291" r:id="rId26"/>
    <p:sldId id="274" r:id="rId27"/>
    <p:sldId id="284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645" autoAdjust="0"/>
    <p:restoredTop sz="90929"/>
  </p:normalViewPr>
  <p:slideViewPr>
    <p:cSldViewPr>
      <p:cViewPr varScale="1">
        <p:scale>
          <a:sx n="63" d="100"/>
          <a:sy n="63" d="100"/>
        </p:scale>
        <p:origin x="-12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fld id="{3757F4FE-2011-4672-9477-B8D5B45A6F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08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09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09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09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09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09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A8AA87-DD56-47B6-9D95-79BD09F95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2BA69-C9B7-435F-848F-1B4C5A898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B33AB-A16F-4308-AE84-E8648CD2D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1D95-5914-4D26-8E1B-FA4B88C6C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2D4C3-E5B6-4447-BECD-74F5F4253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D6849-EC03-492F-A303-B5DB5D44D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9B6DD-94B3-497A-AA2E-1B42FA719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6A7F-80B7-40A4-802A-241E17C16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2B83C-ED01-4B94-BCA3-F496C33FD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857E1-EF85-4074-81F3-AFF3DB1AF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D3EDA-3F7F-4C45-8FDD-67D3B7B82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76ED4-A852-4FCF-837B-EFFD1DD93C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13D60CF-0D15-4104-86B6-E598F3D0DC87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908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/>
              <a:t>Laws Governing Access to Foreign Markets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038600"/>
            <a:ext cx="6400800" cy="1752600"/>
          </a:xfrm>
          <a:noFill/>
          <a:ln/>
        </p:spPr>
        <p:txBody>
          <a:bodyPr lIns="92075" tIns="46038" rIns="92075" bIns="46038"/>
          <a:lstStyle/>
          <a:p>
            <a:pPr marL="342900" indent="-342900" algn="l"/>
            <a:r>
              <a:rPr lang="en-US"/>
              <a:t>		        Chapter 10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6537325"/>
            <a:ext cx="2205038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© 2002 West/Thomson Learning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930C-12AD-49B5-8118-45F3F7625551}" type="slidenum">
              <a:rPr lang="en-US"/>
              <a:pPr/>
              <a:t>10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219200"/>
          </a:xfrm>
        </p:spPr>
        <p:txBody>
          <a:bodyPr/>
          <a:lstStyle/>
          <a:p>
            <a:r>
              <a:rPr lang="en-US" b="1"/>
              <a:t>AGP Procurement Rules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Procuring agency must treat products from all signatories equally – no less favorable than domestic products</a:t>
            </a:r>
          </a:p>
          <a:p>
            <a:pPr>
              <a:lnSpc>
                <a:spcPct val="90000"/>
              </a:lnSpc>
            </a:pPr>
            <a:r>
              <a:rPr lang="en-US" sz="2800" b="1"/>
              <a:t>Prohibits offsets – requirements to use local labor or to purchase from local suppliers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Transparency:  give adequate notice to potential bidders  and disclose all material information to submit bid</a:t>
            </a:r>
          </a:p>
          <a:p>
            <a:pPr>
              <a:lnSpc>
                <a:spcPct val="90000"/>
              </a:lnSpc>
            </a:pPr>
            <a:r>
              <a:rPr lang="en-US" sz="2800" b="1"/>
              <a:t>Procedure to challenge bids award and to settle disputes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B63E-B637-4195-B26C-E218448FCD38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US AGP Exclusions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696200" cy="31273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Dept. of Defense:  military equipment or relating to national security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Dept. of Agriculture:  food support programs and food for distribution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Dept. of Energy &amp; FAA  </a:t>
            </a:r>
          </a:p>
          <a:p>
            <a:pPr>
              <a:lnSpc>
                <a:spcPct val="90000"/>
              </a:lnSpc>
            </a:pPr>
            <a:r>
              <a:rPr lang="en-US" sz="2800" b="1"/>
              <a:t>States may have specific exclusions:</a:t>
            </a:r>
          </a:p>
          <a:p>
            <a:pPr lvl="1">
              <a:lnSpc>
                <a:spcPct val="90000"/>
              </a:lnSpc>
            </a:pPr>
            <a:r>
              <a:rPr lang="en-US" b="1"/>
              <a:t> N.Y. : subway cars</a:t>
            </a:r>
          </a:p>
          <a:p>
            <a:pPr lvl="1">
              <a:lnSpc>
                <a:spcPct val="90000"/>
              </a:lnSpc>
            </a:pPr>
            <a:r>
              <a:rPr lang="en-US" b="1"/>
              <a:t>S.D. :  beef purchases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966-A774-42B6-A4A6-1249BFCEF772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447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Trade in Services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3505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/>
              <a:t>Not included in GATT until 1994 Uruguay Round</a:t>
            </a:r>
          </a:p>
          <a:p>
            <a:pPr>
              <a:lnSpc>
                <a:spcPct val="90000"/>
              </a:lnSpc>
            </a:pPr>
            <a:r>
              <a:rPr lang="en-US" sz="2400" b="1"/>
              <a:t>U.S. has trade balance in services:  76.6% of GDP from services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GATT General Agt. On Trade in Services overseen by Council for Trade in Services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Telecommunications and transportation excluded</a:t>
            </a:r>
          </a:p>
          <a:p>
            <a:pPr>
              <a:lnSpc>
                <a:spcPct val="90000"/>
              </a:lnSpc>
            </a:pPr>
            <a:r>
              <a:rPr lang="en-US" sz="2400" b="1"/>
              <a:t>Separate agreements on financial services and telecommunications </a:t>
            </a:r>
          </a:p>
          <a:p>
            <a:pPr>
              <a:lnSpc>
                <a:spcPct val="90000"/>
              </a:lnSpc>
            </a:pPr>
            <a:r>
              <a:rPr lang="en-US" sz="2400" b="1"/>
              <a:t>Methods of providing services: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Cross-border supply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Consumption abroad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Commercial presence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Presence of natural persons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078-64B3-4CE2-A6CD-96DC0C7BDFDC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 b="1"/>
              <a:t>General Agreement on Trade in Services (GATS)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Transparency</a:t>
            </a:r>
          </a:p>
          <a:p>
            <a:pPr>
              <a:lnSpc>
                <a:spcPct val="90000"/>
              </a:lnSpc>
            </a:pPr>
            <a:r>
              <a:rPr lang="en-US" sz="2800" b="1"/>
              <a:t>No local participation requirement</a:t>
            </a:r>
          </a:p>
          <a:p>
            <a:pPr>
              <a:lnSpc>
                <a:spcPct val="90000"/>
              </a:lnSpc>
            </a:pPr>
            <a:r>
              <a:rPr lang="en-US" sz="2800" b="1"/>
              <a:t>MFN</a:t>
            </a:r>
          </a:p>
          <a:p>
            <a:pPr>
              <a:lnSpc>
                <a:spcPct val="90000"/>
              </a:lnSpc>
            </a:pPr>
            <a:r>
              <a:rPr lang="en-US" sz="2800" b="1"/>
              <a:t>Nondiscrimination</a:t>
            </a:r>
          </a:p>
          <a:p>
            <a:pPr>
              <a:lnSpc>
                <a:spcPct val="90000"/>
              </a:lnSpc>
            </a:pPr>
            <a:r>
              <a:rPr lang="en-US" sz="2800" b="1"/>
              <a:t>No restriction on transfer of money</a:t>
            </a:r>
          </a:p>
          <a:p>
            <a:pPr>
              <a:lnSpc>
                <a:spcPct val="90000"/>
              </a:lnSpc>
            </a:pPr>
            <a:r>
              <a:rPr lang="en-US" sz="2800" b="1"/>
              <a:t>Members can license professionals – must be objective, no discrimination on citizenship </a:t>
            </a:r>
          </a:p>
          <a:p>
            <a:pPr>
              <a:lnSpc>
                <a:spcPct val="90000"/>
              </a:lnSpc>
            </a:pPr>
            <a:r>
              <a:rPr lang="en-US" sz="2800" b="1"/>
              <a:t>Members can set specific exceptions: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U.S. excluded transportation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Japan excluded repair services and couriers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D585-13AA-4E19-9060-13C3DCCE4441}" type="slidenum">
              <a:rPr lang="en-US"/>
              <a:pPr/>
              <a:t>14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219200"/>
          </a:xfrm>
        </p:spPr>
        <p:txBody>
          <a:bodyPr/>
          <a:lstStyle/>
          <a:p>
            <a:pPr algn="ctr"/>
            <a:r>
              <a:rPr lang="en-US" b="1"/>
              <a:t>GATS Agreement on Trade in Financial Services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7724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Open domestic markets to foreign competition:</a:t>
            </a:r>
          </a:p>
          <a:p>
            <a:pPr lvl="1">
              <a:lnSpc>
                <a:spcPct val="90000"/>
              </a:lnSpc>
            </a:pPr>
            <a:r>
              <a:rPr lang="en-US" b="1"/>
              <a:t>Banking </a:t>
            </a:r>
          </a:p>
          <a:p>
            <a:pPr lvl="1">
              <a:lnSpc>
                <a:spcPct val="90000"/>
              </a:lnSpc>
            </a:pPr>
            <a:r>
              <a:rPr lang="en-US" b="1"/>
              <a:t>Securities</a:t>
            </a:r>
          </a:p>
          <a:p>
            <a:pPr lvl="1">
              <a:lnSpc>
                <a:spcPct val="90000"/>
              </a:lnSpc>
            </a:pPr>
            <a:r>
              <a:rPr lang="en-US" b="1"/>
              <a:t>Insurance</a:t>
            </a:r>
          </a:p>
          <a:p>
            <a:pPr>
              <a:lnSpc>
                <a:spcPct val="90000"/>
              </a:lnSpc>
            </a:pPr>
            <a:r>
              <a:rPr lang="en-US" sz="2800" b="1"/>
              <a:t>Promote efficiency, reduce costs,provide greater choice of providers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Unintended consequence:  consolidation  as domestic firms acquired by foreign firms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5D0C-4C32-4B15-ADE3-2EC139E33D33}" type="slidenum">
              <a:rPr lang="en-US"/>
              <a:pPr/>
              <a:t>15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GATS Agreement on Basic Telecommunications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Signatories bound to open domestic telecommunications markets to foreign competition</a:t>
            </a:r>
          </a:p>
          <a:p>
            <a:pPr lvl="1">
              <a:lnSpc>
                <a:spcPct val="90000"/>
              </a:lnSpc>
            </a:pPr>
            <a:r>
              <a:rPr lang="en-US" b="1"/>
              <a:t>Apply MFN and nondiscrimination principles</a:t>
            </a:r>
          </a:p>
          <a:p>
            <a:pPr lvl="1">
              <a:lnSpc>
                <a:spcPct val="90000"/>
              </a:lnSpc>
            </a:pPr>
            <a:r>
              <a:rPr lang="en-US" b="1"/>
              <a:t>Covers most services:  voice, data, facsimile, mobile data, paging, etc.</a:t>
            </a:r>
          </a:p>
          <a:p>
            <a:pPr lvl="1">
              <a:lnSpc>
                <a:spcPct val="90000"/>
              </a:lnSpc>
            </a:pPr>
            <a:r>
              <a:rPr lang="en-US" b="1"/>
              <a:t>Includes local and long distance services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E0BE-AA38-43AF-BBED-3DCA50BCD1F6}" type="slidenum">
              <a:rPr lang="en-US"/>
              <a:pPr/>
              <a:t>16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457200"/>
            <a:ext cx="7772400" cy="1600200"/>
          </a:xfrm>
        </p:spPr>
        <p:txBody>
          <a:bodyPr/>
          <a:lstStyle/>
          <a:p>
            <a:pPr algn="ctr"/>
            <a:r>
              <a:rPr lang="en-US" b="1"/>
              <a:t>Trade in Agriculture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Agriculture most heavily protected sector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EU:  Common Ag Policy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US:  Farm Bill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Japan:  Japanese Staple Food Control Law</a:t>
            </a:r>
          </a:p>
          <a:p>
            <a:pPr>
              <a:lnSpc>
                <a:spcPct val="90000"/>
              </a:lnSpc>
            </a:pPr>
            <a:r>
              <a:rPr lang="en-US" sz="2400" b="1"/>
              <a:t>Powerful domestic political  force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Concern for independence in food supply</a:t>
            </a:r>
          </a:p>
          <a:p>
            <a:pPr>
              <a:lnSpc>
                <a:spcPct val="90000"/>
              </a:lnSpc>
            </a:pPr>
            <a:r>
              <a:rPr lang="en-US" sz="2400" b="1"/>
              <a:t>Subsidies and Price Supports common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Increases domestic prices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Distort production patterns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Results in surpluses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2000: Doha Round focuses on agriculture – no real progress yet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E3A6-9D1E-4B28-B7D9-4016DF21428C}" type="slidenum">
              <a:rPr lang="en-US"/>
              <a:pPr/>
              <a:t>17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GATT 1994 Agreement on Agriculture</a:t>
            </a:r>
            <a:r>
              <a:rPr lang="en-US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/>
              <a:t>Agreement effective 1995</a:t>
            </a:r>
          </a:p>
          <a:p>
            <a:pPr>
              <a:lnSpc>
                <a:spcPct val="90000"/>
              </a:lnSpc>
            </a:pPr>
            <a:r>
              <a:rPr lang="en-US" sz="2400" b="1"/>
              <a:t>Attempts to  bring fair trade and competition to ag sector</a:t>
            </a:r>
          </a:p>
          <a:p>
            <a:pPr>
              <a:lnSpc>
                <a:spcPct val="90000"/>
              </a:lnSpc>
            </a:pPr>
            <a:r>
              <a:rPr lang="en-US" sz="2400" b="1"/>
              <a:t>Reduce government subsidies that distort market competition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Cut domestic programs that support higher prices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Cut subsidies of exports of farm products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Convert quotas and nontariff barriers</a:t>
            </a:r>
          </a:p>
          <a:p>
            <a:pPr>
              <a:lnSpc>
                <a:spcPct val="90000"/>
              </a:lnSpc>
            </a:pPr>
            <a:r>
              <a:rPr lang="en-US" sz="2400" b="1"/>
              <a:t>Agreement on Application of Sanitary and Phytosanitary Measures (SPS):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allows members to protect human , animal and plant life – based on scientific evidence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Must be no more restrictive than necessary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1840-6CF1-4341-9A74-221BADCD2A67}" type="slidenum">
              <a:rPr lang="en-US"/>
              <a:pPr/>
              <a:t>18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 sz="3200" b="1"/>
              <a:t>EC Measures Concerning Meat and Meat Hormones (WTO 1997)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3657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/>
              <a:t>Facts:  EU ban on beef with any residue of  growth hormones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Protect public health and restore confidence in meat industry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US and other complained ban violated SPS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US imposed retaliatory duties of EU imports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EU requested WTO panel</a:t>
            </a:r>
          </a:p>
          <a:p>
            <a:pPr>
              <a:lnSpc>
                <a:spcPct val="90000"/>
              </a:lnSpc>
            </a:pPr>
            <a:r>
              <a:rPr lang="en-US" sz="2000" b="1"/>
              <a:t>Issue:  Is ban more restrictive than necessary?</a:t>
            </a:r>
          </a:p>
          <a:p>
            <a:pPr>
              <a:lnSpc>
                <a:spcPct val="90000"/>
              </a:lnSpc>
            </a:pPr>
            <a:r>
              <a:rPr lang="en-US" sz="2000" b="1"/>
              <a:t>Decision:  EU ban violates GATT and SPS</a:t>
            </a:r>
          </a:p>
          <a:p>
            <a:pPr>
              <a:lnSpc>
                <a:spcPct val="90000"/>
              </a:lnSpc>
            </a:pPr>
            <a:r>
              <a:rPr lang="en-US" sz="2000" b="1"/>
              <a:t>Reasons:  Art. 3.1 – must base sanitary measures on international standards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Codex standards allow residues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EU standards not based on international standards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Member standards must be only to extent necessary</a:t>
            </a:r>
          </a:p>
          <a:p>
            <a:pPr lvl="1">
              <a:lnSpc>
                <a:spcPct val="90000"/>
              </a:lnSpc>
            </a:pPr>
            <a:endParaRPr lang="en-US" sz="20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9D01-C70E-4D70-9E4E-8F05BB33D889}" type="slidenum">
              <a:rPr lang="en-US"/>
              <a:pPr/>
              <a:t>19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Trade in Textiles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5845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Textiles “import sensitive” sector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Labor intensive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Developing countries can be major competitors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1974 Multifiber agreement: system of  bilateral quotas by country and by product  </a:t>
            </a:r>
          </a:p>
          <a:p>
            <a:pPr>
              <a:lnSpc>
                <a:spcPct val="90000"/>
              </a:lnSpc>
            </a:pPr>
            <a:r>
              <a:rPr lang="en-US" sz="2800" b="1"/>
              <a:t>US:  huge trade deficit in textiles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Committee for Implementation of Textile Agreements conducts textile negotiations</a:t>
            </a:r>
          </a:p>
          <a:p>
            <a:pPr>
              <a:lnSpc>
                <a:spcPct val="90000"/>
              </a:lnSpc>
            </a:pPr>
            <a:r>
              <a:rPr lang="en-US" sz="2800" b="1"/>
              <a:t>NAFTA:  no quotas on Canadian or Mexican textiles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1A9-9AE9-4160-A2C5-A36F9E89A419}" type="slidenum">
              <a:rPr lang="en-US"/>
              <a:pPr/>
              <a:t>2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754062"/>
          </a:xfrm>
        </p:spPr>
        <p:txBody>
          <a:bodyPr/>
          <a:lstStyle/>
          <a:p>
            <a:r>
              <a:rPr lang="en-US" sz="4000" b="1"/>
              <a:t>GATT:  Least Restrictive Trade Principle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114800"/>
          </a:xfrm>
        </p:spPr>
        <p:txBody>
          <a:bodyPr/>
          <a:lstStyle/>
          <a:p>
            <a:r>
              <a:rPr lang="en-US" sz="2800" b="1"/>
              <a:t>WTO members must make valid restrictions no more restrictive than necessary to achieve goals</a:t>
            </a:r>
          </a:p>
          <a:p>
            <a:r>
              <a:rPr lang="en-US" sz="2800" b="1"/>
              <a:t>Laws and regulations for internal purposes must also be least restrictive as possible</a:t>
            </a:r>
          </a:p>
          <a:p>
            <a:pPr lvl="1"/>
            <a:r>
              <a:rPr lang="en-US" b="1"/>
              <a:t>Health and consumer safety standards must not unduly burden trade or single out foreign goods or service providers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A571-E6A3-49D4-B55D-1F52B59B31D8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Effective 1995: phase out quota system over 10 year period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Subject to GATT by Jan. 1, 2005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MFN and nondiscrimination principles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Reduce tariffs over 10 years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Temporary quotas as safeguards to avoid serious injury to domestic industry</a:t>
            </a:r>
          </a:p>
          <a:p>
            <a:pPr>
              <a:lnSpc>
                <a:spcPct val="90000"/>
              </a:lnSpc>
            </a:pPr>
            <a:r>
              <a:rPr lang="en-US" sz="2400" b="1"/>
              <a:t>WTO Textile Monitoring Body created to oversee compliance</a:t>
            </a:r>
          </a:p>
          <a:p>
            <a:pPr>
              <a:lnSpc>
                <a:spcPct val="90000"/>
              </a:lnSpc>
            </a:pPr>
            <a:r>
              <a:rPr lang="en-US" sz="2400" b="1"/>
              <a:t>Disputes resolved through WTO</a:t>
            </a:r>
          </a:p>
          <a:p>
            <a:pPr>
              <a:lnSpc>
                <a:spcPct val="90000"/>
              </a:lnSpc>
            </a:pPr>
            <a:r>
              <a:rPr lang="en-US" sz="2400" b="1"/>
              <a:t>Problems in Textile trade: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Illegal transshipment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Re-labeling the goods as to origin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US – right to limit Chinese imports until 2008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 sz="3600" b="1"/>
              <a:t>1994 GATT Agt on Textiles and Clothing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847B-D2EC-4CFF-AA88-454D437D40B4}" type="slidenum">
              <a:rPr lang="en-US"/>
              <a:pPr/>
              <a:t>21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sz="4000" b="1"/>
              <a:t>GATT 1994 Agt on Trade Related Investment Measures</a:t>
            </a:r>
            <a:r>
              <a:rPr lang="en-US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953000"/>
          </a:xfrm>
          <a:noFill/>
          <a:ln/>
        </p:spPr>
        <p:txBody>
          <a:bodyPr lIns="92075" tIns="46038" rIns="92075" bIns="46038"/>
          <a:lstStyle/>
          <a:p>
            <a:r>
              <a:rPr lang="en-US" b="1"/>
              <a:t>TRIMS</a:t>
            </a:r>
          </a:p>
          <a:p>
            <a:r>
              <a:rPr lang="en-US" b="1"/>
              <a:t>Does not set broad rules</a:t>
            </a:r>
          </a:p>
          <a:p>
            <a:r>
              <a:rPr lang="en-US" b="1"/>
              <a:t>Prohibits laws or regulations that condition a company’s right to import foreign goods on the volume of goods exported</a:t>
            </a:r>
          </a:p>
          <a:p>
            <a:r>
              <a:rPr lang="en-US" b="1"/>
              <a:t>Prohibits conditioning receipt of foreign investment on company’s foreign exchange revenues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A40-B344-47CC-B516-D9F04784BA14}" type="slidenum">
              <a:rPr lang="en-US"/>
              <a:pPr/>
              <a:t>22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sz="4000" b="1"/>
              <a:t>GATT 1994 Agt on Trade Related Aspects of IP Rights</a:t>
            </a:r>
            <a:r>
              <a:rPr lang="en-US"/>
              <a:t> </a:t>
            </a:r>
            <a:br>
              <a:rPr lang="en-US"/>
            </a:br>
            <a:endParaRPr lang="en-US" sz="36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534400" cy="4724400"/>
          </a:xfrm>
          <a:noFill/>
          <a:ln/>
        </p:spPr>
        <p:txBody>
          <a:bodyPr lIns="92075" tIns="46038" rIns="92075" bIns="46038"/>
          <a:lstStyle/>
          <a:p>
            <a:r>
              <a:rPr lang="en-US" sz="2400" b="1"/>
              <a:t>TRIPS</a:t>
            </a:r>
          </a:p>
          <a:p>
            <a:r>
              <a:rPr lang="en-US" sz="2400" b="1"/>
              <a:t>WTO countries agree to abide by intellectual property conventions</a:t>
            </a:r>
          </a:p>
          <a:p>
            <a:r>
              <a:rPr lang="en-US" sz="2400" b="1"/>
              <a:t>No discrimination: domestic and foreign IP rights treated the same</a:t>
            </a:r>
          </a:p>
          <a:p>
            <a:r>
              <a:rPr lang="en-US" sz="2400" b="1"/>
              <a:t>Prohibits conditions attached to patents, etc.</a:t>
            </a:r>
          </a:p>
          <a:p>
            <a:r>
              <a:rPr lang="en-US" sz="2400" b="1"/>
              <a:t>Transparency as to rules and regulations</a:t>
            </a:r>
          </a:p>
          <a:p>
            <a:r>
              <a:rPr lang="en-US" sz="2400" b="1"/>
              <a:t>Members to strengthen enforcement </a:t>
            </a:r>
          </a:p>
          <a:p>
            <a:r>
              <a:rPr lang="en-US" sz="2400" b="1"/>
              <a:t>Members must bring domestic laws into compliance with TRIPS</a:t>
            </a:r>
          </a:p>
          <a:p>
            <a:r>
              <a:rPr lang="en-US" sz="2400" b="1"/>
              <a:t>WTO Dispute Settlement process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C41E-577F-4176-8AD5-99419AA7EC8C}" type="slidenum">
              <a:rPr lang="en-US"/>
              <a:pPr/>
              <a:t>23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sz="4000" b="1"/>
              <a:t>US Trade Sanctions:  S. 301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2068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/>
              <a:t>Section 301 Trade Act 1974, as amended</a:t>
            </a:r>
          </a:p>
          <a:p>
            <a:pPr>
              <a:lnSpc>
                <a:spcPct val="90000"/>
              </a:lnSpc>
            </a:pPr>
            <a:r>
              <a:rPr lang="en-US" sz="2400" b="1"/>
              <a:t>US can retaliate against countries violating GATT or maintaining unfair or discriminatory practices or policies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Four different provisions: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Basic S. 301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Special 301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Telecommunications 301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Super 301</a:t>
            </a:r>
          </a:p>
          <a:p>
            <a:pPr>
              <a:lnSpc>
                <a:spcPct val="90000"/>
              </a:lnSpc>
            </a:pPr>
            <a:r>
              <a:rPr lang="en-US" sz="2400" b="1"/>
              <a:t>Initiated by petition by company or by USTR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Investigation and /or hearing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USTR to negotiate with offending country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If claim GATT violation, invoke WTO process if no resolution in 150 days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123-8DCD-46B1-AF4B-B12E5D8F3796}" type="slidenum">
              <a:rPr lang="en-US"/>
              <a:pPr/>
              <a:t>24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81000"/>
            <a:ext cx="7772400" cy="1447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Basic S. 301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42576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/>
              <a:t>USTR  has discretion to retaliate when country has unreasonable or discriminatory practices (even if no violation of trade agts.)</a:t>
            </a:r>
          </a:p>
          <a:p>
            <a:pPr>
              <a:lnSpc>
                <a:spcPct val="90000"/>
              </a:lnSpc>
            </a:pPr>
            <a:r>
              <a:rPr lang="en-US" sz="2000" b="1"/>
              <a:t>USTR has discretion to retaliate when country denies labor rights</a:t>
            </a:r>
          </a:p>
          <a:p>
            <a:pPr>
              <a:lnSpc>
                <a:spcPct val="90000"/>
              </a:lnSpc>
            </a:pPr>
            <a:r>
              <a:rPr lang="en-US" sz="2000" b="1"/>
              <a:t>USTR must retaliate when: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Country denies US rights under trade agts.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Country’s policies unjustifiable, deny US legal rights and burden or restrict US commerce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If violation of GATT, presume burden to US commerce</a:t>
            </a:r>
          </a:p>
          <a:p>
            <a:pPr>
              <a:lnSpc>
                <a:spcPct val="90000"/>
              </a:lnSpc>
            </a:pPr>
            <a:r>
              <a:rPr lang="en-US" sz="2000" b="1"/>
              <a:t>Waive retaliation if: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WTO panel upholds country’s actions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Country agrees to eliminate policy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USTR believes negotiated settlement imminent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USTR believes retaliation would have more adverse impact than benefit on US economy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DB43-22E8-4D9F-8CAA-3295C916642F}" type="slidenum">
              <a:rPr lang="en-US"/>
              <a:pPr/>
              <a:t>25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algn="ctr"/>
            <a:r>
              <a:rPr lang="en-US" b="1"/>
              <a:t>Other S. 301 Actions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772400" cy="460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Super 301: most </a:t>
            </a:r>
            <a:r>
              <a:rPr lang="en-US" sz="2400" b="1" dirty="0" smtClean="0"/>
              <a:t>controversial – lapsed in 2007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USTR to identify priority trade practices posing greatest barriers to US trade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Identify priority countries showing pervasive discrimination against US firms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Retaliation required if country does not remove barriers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Special 301: action against countries failing to protect IP rights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Designate worst offenders “priority foreign countries” – place on priority list or priority watch list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USTR to investigate – 6 months to decide to invoke sanctions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Telecommunications 301:  mandatory retaliation against countries blocking access to telecom market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DE19-B041-4F99-AF5D-8F23592188AB}" type="slidenum">
              <a:rPr lang="en-US"/>
              <a:pPr/>
              <a:t>26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 sz="4000" b="1"/>
              <a:t>Trade Sanctions under S. 301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2275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US has wide range of sanctions available:  generally assess additional duties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Carousel Law:  Trade and Development Act of 2000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USTR to review products subject to retaliatory duties after 120 days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Then periodic rotation (every 180 days) of products subject to duties to “spread the pain”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E24-D90D-4A24-B968-B34E7085504B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924800" cy="1447800"/>
          </a:xfrm>
        </p:spPr>
        <p:txBody>
          <a:bodyPr/>
          <a:lstStyle/>
          <a:p>
            <a:pPr algn="ctr"/>
            <a:r>
              <a:rPr lang="en-US" sz="3600" b="1"/>
              <a:t>U.S. Sections 301-310 of Trade Act of 1974 (WTO Panel 1999)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772400" cy="5486400"/>
          </a:xfrm>
        </p:spPr>
        <p:txBody>
          <a:bodyPr/>
          <a:lstStyle/>
          <a:p>
            <a:r>
              <a:rPr lang="en-US" sz="2400" b="1"/>
              <a:t>Facts: EU complaint that Ss. 301-310 violate GATT dispute settlement process</a:t>
            </a:r>
          </a:p>
          <a:p>
            <a:pPr lvl="1"/>
            <a:r>
              <a:rPr lang="en-US" sz="2400" b="1"/>
              <a:t>EU claims that strict time limits under US law don’t allow sufficient time for WTO process to work</a:t>
            </a:r>
          </a:p>
          <a:p>
            <a:r>
              <a:rPr lang="en-US" sz="2400" b="1"/>
              <a:t>Issue: Does US law violate GATT?</a:t>
            </a:r>
          </a:p>
          <a:p>
            <a:r>
              <a:rPr lang="en-US" sz="2400" b="1"/>
              <a:t>Decision:  US law valid as long as allows US to follow WTO settlement rules</a:t>
            </a:r>
          </a:p>
          <a:p>
            <a:r>
              <a:rPr lang="en-US" sz="2400" b="1"/>
              <a:t>Reasons:  US legislation not inconsistent with WTO if it permits action consistent with WTO</a:t>
            </a:r>
          </a:p>
          <a:p>
            <a:pPr lvl="1"/>
            <a:r>
              <a:rPr lang="en-US" sz="2400" b="1"/>
              <a:t>US law provides discretion to comply with WTO rules and procedures in each case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4135-4EA3-4CDC-9104-96BA79D2B2EA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3200" b="1"/>
              <a:t>Thailand Restrictions on Importation of Cigarettes (GATT 1990)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/>
              <a:t>Facts:  Thailand restricts import of cigarettes – require license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Only license granted was to Thai state Tobacco Monopoly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Thailand – restrictions to control additives – public health problem</a:t>
            </a:r>
          </a:p>
          <a:p>
            <a:pPr>
              <a:lnSpc>
                <a:spcPct val="90000"/>
              </a:lnSpc>
            </a:pPr>
            <a:r>
              <a:rPr lang="en-US" sz="2400" b="1"/>
              <a:t>Issue:  Do restrictions violate GATT Art. XI?</a:t>
            </a:r>
          </a:p>
          <a:p>
            <a:pPr>
              <a:lnSpc>
                <a:spcPct val="90000"/>
              </a:lnSpc>
            </a:pPr>
            <a:r>
              <a:rPr lang="en-US" sz="2400" b="1"/>
              <a:t>Decision:  Yes, restrictions violate GATT Art. XI:1</a:t>
            </a:r>
          </a:p>
          <a:p>
            <a:pPr>
              <a:lnSpc>
                <a:spcPct val="90000"/>
              </a:lnSpc>
            </a:pPr>
            <a:r>
              <a:rPr lang="en-US" sz="2400" b="1"/>
              <a:t>Reasons:  Restrictions not justified under Art. XX(b) – measures allowed only if no alternative consistent with GATT or less restrictive exist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Could use nondiscriminatory regulation to require disclosure of additives, ban harmful additives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22BB-2344-4612-A066-53C9FFCCAF07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848600" cy="21336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4000" b="1"/>
              <a:t>Separate Agreements under the 1994 GATT Agreement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610600" cy="3962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Technical barriers to trade (regulations and product standards)</a:t>
            </a:r>
          </a:p>
          <a:p>
            <a:pPr>
              <a:lnSpc>
                <a:spcPct val="90000"/>
              </a:lnSpc>
            </a:pPr>
            <a:r>
              <a:rPr lang="en-US" sz="2800" b="1"/>
              <a:t>Import Licensing Procedures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Government procurement of goods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Trade in services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Trade in agricultural products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Trade in textiles and apparel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Trade related investment measures (TRIMS)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Trade related intellectual property (TRIPS)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85-2E88-4472-B41A-4DD10552FE2A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93038" cy="1447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International Standards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39592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CE Mark – Conformite Europeane</a:t>
            </a:r>
          </a:p>
          <a:p>
            <a:pPr>
              <a:lnSpc>
                <a:spcPct val="90000"/>
              </a:lnSpc>
            </a:pPr>
            <a:r>
              <a:rPr lang="en-US" sz="2800" b="1"/>
              <a:t>International Organization for Standardization:  promulgates internationally-accepted standards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ISO 9000:  assurance of product quality through design and manufacture</a:t>
            </a:r>
          </a:p>
          <a:p>
            <a:pPr lvl="1">
              <a:lnSpc>
                <a:spcPct val="90000"/>
              </a:lnSpc>
            </a:pPr>
            <a:r>
              <a:rPr lang="en-US" b="1"/>
              <a:t>ISO certification makes selling in Europe much easier</a:t>
            </a:r>
          </a:p>
          <a:p>
            <a:pPr lvl="1">
              <a:lnSpc>
                <a:spcPct val="90000"/>
              </a:lnSpc>
            </a:pPr>
            <a:r>
              <a:rPr lang="en-US" b="1"/>
              <a:t>Required under EU law for medical devices and construction equipment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ISO 14000: standards for environmentally safe products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AFB4-F980-4051-8AC1-157C6D36135F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305800" cy="1219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GATT 1994 Agreement on Technical Barriers to Trade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454525"/>
          </a:xfrm>
          <a:noFill/>
          <a:ln/>
        </p:spPr>
        <p:txBody>
          <a:bodyPr lIns="92075" tIns="46038" rIns="92075" bIns="46038"/>
          <a:lstStyle/>
          <a:p>
            <a:r>
              <a:rPr lang="en-US" sz="2400" b="1"/>
              <a:t>Requires that member states’ standards must be applied in non-discriminatory manner</a:t>
            </a:r>
          </a:p>
          <a:p>
            <a:r>
              <a:rPr lang="en-US" sz="2400" b="1"/>
              <a:t>Standards must not create unnecessary obstacles to trade</a:t>
            </a:r>
          </a:p>
          <a:p>
            <a:r>
              <a:rPr lang="en-US" sz="2400" b="1"/>
              <a:t>Members are to use international standards whenever possible</a:t>
            </a:r>
          </a:p>
          <a:p>
            <a:r>
              <a:rPr lang="en-US" sz="2400" b="1"/>
              <a:t>Transparency:  members should publish proposed standards for comment and publish final standard to allow reasonable time to adapt</a:t>
            </a:r>
          </a:p>
          <a:p>
            <a:r>
              <a:rPr lang="en-US" sz="2400" b="1"/>
              <a:t>Principle of Least-Restrictive Trade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FCDA-7282-45DC-A308-2DECA5E28A28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1219200"/>
          </a:xfrm>
        </p:spPr>
        <p:txBody>
          <a:bodyPr/>
          <a:lstStyle/>
          <a:p>
            <a:r>
              <a:rPr lang="en-US" sz="3200" b="1"/>
              <a:t>EC – Measures Affecting Asbestos (WTO Appellate Body Report 2001)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772400" cy="4456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Facts:  France imposes virtual ban on importation of chrysotile to France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Canada complains that fibers can be used in ways without risk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Canada requested WTO dispute settlement 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France claims Art. XX(b) – protect public health</a:t>
            </a:r>
          </a:p>
          <a:p>
            <a:pPr>
              <a:lnSpc>
                <a:spcPct val="80000"/>
              </a:lnSpc>
            </a:pPr>
            <a:r>
              <a:rPr lang="en-US" sz="2000" b="1"/>
              <a:t>Issue:  are restrictions valid technical regulation under GATT?</a:t>
            </a:r>
          </a:p>
          <a:p>
            <a:pPr>
              <a:lnSpc>
                <a:spcPct val="80000"/>
              </a:lnSpc>
            </a:pPr>
            <a:r>
              <a:rPr lang="en-US" sz="2000" b="1"/>
              <a:t>Decision:  Yes – not discriminatory</a:t>
            </a:r>
          </a:p>
          <a:p>
            <a:pPr>
              <a:lnSpc>
                <a:spcPct val="80000"/>
              </a:lnSpc>
            </a:pPr>
            <a:r>
              <a:rPr lang="en-US" sz="2000" b="1"/>
              <a:t>Reasons:  Technical regulations lay down product characteristics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Measure here prescribes certain characteristics for all products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Panel decision as to risk based on scientific evidence – protects life or health within meaning of Art. XX(b)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WTO members have right to determine level of protection chosen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74F2-243A-4ADA-A63E-0A8B95D7C8B8}" type="slidenum">
              <a:rPr lang="en-US"/>
              <a:pPr/>
              <a:t>8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1143000"/>
          </a:xfrm>
        </p:spPr>
        <p:txBody>
          <a:bodyPr/>
          <a:lstStyle/>
          <a:p>
            <a:r>
              <a:rPr lang="en-US" sz="4000" b="1"/>
              <a:t>Import Licensing Procedures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772400" cy="5218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GATT art. XI allows for import licensing if used in non-discriminatory and transparent manner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Textile quotas (expired Jan. 1, 2005)</a:t>
            </a:r>
          </a:p>
          <a:p>
            <a:pPr>
              <a:lnSpc>
                <a:spcPct val="80000"/>
              </a:lnSpc>
            </a:pPr>
            <a:r>
              <a:rPr lang="en-US" sz="2000" b="1"/>
              <a:t>Transparency:  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Procedures not unduly complicated, rules published and openly available to all interested parties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Applications should be handled within 60 days</a:t>
            </a:r>
          </a:p>
          <a:p>
            <a:pPr>
              <a:lnSpc>
                <a:spcPct val="80000"/>
              </a:lnSpc>
            </a:pPr>
            <a:r>
              <a:rPr lang="en-US" sz="2000" b="1"/>
              <a:t>GATT Agt.on Import Licensing Procedures (1994):  non-discriminatory and simple procedures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Members must notify WTO Import Licensing Comm. if products will be subject to new licensing requirements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If use licensing to administer quotas, must publish amount of quota already used</a:t>
            </a:r>
          </a:p>
          <a:p>
            <a:pPr>
              <a:lnSpc>
                <a:spcPct val="80000"/>
              </a:lnSpc>
            </a:pPr>
            <a:r>
              <a:rPr lang="en-US" sz="2000" b="1"/>
              <a:t>Trade Facilitation:  efforts to simplify and standardize regulations and procedures for movement of goods across borders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1966-A26B-47DF-82C6-85E90E32AB3D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6764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Government Procurement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648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 dirty="0"/>
              <a:t>GATT Art. III allows exception to national treatment allowing government to favor domestic supplier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GATT 1994 Agreement on Government Procurement requires fair, open and non-discriminatory procurement </a:t>
            </a:r>
            <a:r>
              <a:rPr lang="en-US" sz="2400" b="1" dirty="0" smtClean="0"/>
              <a:t>practices- 2006 revisions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 applies only to those signatories, and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applies to goods and services worth </a:t>
            </a:r>
            <a:r>
              <a:rPr lang="en-US" sz="2400" b="1" dirty="0" smtClean="0"/>
              <a:t>130,000 SDR or </a:t>
            </a:r>
            <a:r>
              <a:rPr lang="en-US" sz="2400" b="1" dirty="0"/>
              <a:t>more and construction contracts over </a:t>
            </a:r>
            <a:r>
              <a:rPr lang="en-US" sz="2400" b="1" dirty="0" smtClean="0"/>
              <a:t>5 million SDR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err="1"/>
              <a:t>Agt</a:t>
            </a:r>
            <a:r>
              <a:rPr lang="en-US" sz="2400" b="1" dirty="0"/>
              <a:t> provides for bilateral agreements </a:t>
            </a:r>
            <a:r>
              <a:rPr lang="en-US" sz="2400" b="1" dirty="0" err="1"/>
              <a:t>btwn</a:t>
            </a:r>
            <a:r>
              <a:rPr lang="en-US" sz="2400" b="1" dirty="0"/>
              <a:t>. Signatories as to how AGP will apply to them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May have differing rules for different countries involved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Allow signatories to exempt certain agencies</a:t>
            </a:r>
          </a:p>
          <a:p>
            <a:pPr lvl="1">
              <a:lnSpc>
                <a:spcPct val="90000"/>
              </a:lnSpc>
            </a:pP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454</TotalTime>
  <Words>1872</Words>
  <Application>Microsoft PowerPoint</Application>
  <PresentationFormat>On-screen Show (4:3)</PresentationFormat>
  <Paragraphs>251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Blends</vt:lpstr>
      <vt:lpstr>Laws Governing Access to Foreign Markets</vt:lpstr>
      <vt:lpstr>GATT:  Least Restrictive Trade Principle</vt:lpstr>
      <vt:lpstr>Thailand Restrictions on Importation of Cigarettes (GATT 1990)</vt:lpstr>
      <vt:lpstr>Separate Agreements under the 1994 GATT Agreement </vt:lpstr>
      <vt:lpstr>International Standards</vt:lpstr>
      <vt:lpstr>GATT 1994 Agreement on Technical Barriers to Trade</vt:lpstr>
      <vt:lpstr>EC – Measures Affecting Asbestos (WTO Appellate Body Report 2001)</vt:lpstr>
      <vt:lpstr>Import Licensing Procedures</vt:lpstr>
      <vt:lpstr>Government Procurement</vt:lpstr>
      <vt:lpstr>AGP Procurement Rules</vt:lpstr>
      <vt:lpstr>US AGP Exclusions</vt:lpstr>
      <vt:lpstr>Trade in Services</vt:lpstr>
      <vt:lpstr>General Agreement on Trade in Services (GATS)</vt:lpstr>
      <vt:lpstr>GATS Agreement on Trade in Financial Services</vt:lpstr>
      <vt:lpstr>GATS Agreement on Basic Telecommunications</vt:lpstr>
      <vt:lpstr>Trade in Agriculture</vt:lpstr>
      <vt:lpstr>GATT 1994 Agreement on Agriculture </vt:lpstr>
      <vt:lpstr>EC Measures Concerning Meat and Meat Hormones (WTO 1997)</vt:lpstr>
      <vt:lpstr>Trade in Textiles</vt:lpstr>
      <vt:lpstr>1994 GATT Agt on Textiles and Clothing</vt:lpstr>
      <vt:lpstr>GATT 1994 Agt on Trade Related Investment Measures </vt:lpstr>
      <vt:lpstr>GATT 1994 Agt on Trade Related Aspects of IP Rights  </vt:lpstr>
      <vt:lpstr>US Trade Sanctions:  S. 301</vt:lpstr>
      <vt:lpstr>Basic S. 301</vt:lpstr>
      <vt:lpstr>Other S. 301 Actions</vt:lpstr>
      <vt:lpstr>Trade Sanctions under S. 301</vt:lpstr>
      <vt:lpstr>U.S. Sections 301-310 of Trade Act of 1974 (WTO Panel 1999)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Governing Access to Foreign Markets</dc:title>
  <dc:creator>Bentley College</dc:creator>
  <cp:lastModifiedBy>pjcihon</cp:lastModifiedBy>
  <cp:revision>31</cp:revision>
  <dcterms:created xsi:type="dcterms:W3CDTF">1998-09-12T15:39:39Z</dcterms:created>
  <dcterms:modified xsi:type="dcterms:W3CDTF">2009-04-01T14:57:05Z</dcterms:modified>
</cp:coreProperties>
</file>