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29"/>
  </p:notesMasterIdLst>
  <p:handoutMasterIdLst>
    <p:handoutMasterId r:id="rId30"/>
  </p:handoutMasterIdLst>
  <p:sldIdLst>
    <p:sldId id="256" r:id="rId2"/>
    <p:sldId id="292" r:id="rId3"/>
    <p:sldId id="260" r:id="rId4"/>
    <p:sldId id="257" r:id="rId5"/>
    <p:sldId id="261" r:id="rId6"/>
    <p:sldId id="259" r:id="rId7"/>
    <p:sldId id="293" r:id="rId8"/>
    <p:sldId id="294" r:id="rId9"/>
    <p:sldId id="262" r:id="rId10"/>
    <p:sldId id="288" r:id="rId11"/>
    <p:sldId id="263" r:id="rId12"/>
    <p:sldId id="264" r:id="rId13"/>
    <p:sldId id="265" r:id="rId14"/>
    <p:sldId id="280" r:id="rId15"/>
    <p:sldId id="289" r:id="rId16"/>
    <p:sldId id="290" r:id="rId17"/>
    <p:sldId id="266" r:id="rId18"/>
    <p:sldId id="267" r:id="rId19"/>
    <p:sldId id="268" r:id="rId20"/>
    <p:sldId id="282" r:id="rId21"/>
    <p:sldId id="269" r:id="rId22"/>
    <p:sldId id="270" r:id="rId23"/>
    <p:sldId id="272" r:id="rId24"/>
    <p:sldId id="273" r:id="rId25"/>
    <p:sldId id="291" r:id="rId26"/>
    <p:sldId id="274" r:id="rId27"/>
    <p:sldId id="284" r:id="rId2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5F5F5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645" autoAdjust="0"/>
    <p:restoredTop sz="90929"/>
  </p:normalViewPr>
  <p:slideViewPr>
    <p:cSldViewPr>
      <p:cViewPr varScale="1">
        <p:scale>
          <a:sx n="63" d="100"/>
          <a:sy n="63" d="100"/>
        </p:scale>
        <p:origin x="-120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4" tIns="46913" rIns="93824" bIns="46913" numCol="1" anchor="t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4" tIns="46913" rIns="93824" bIns="46913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4" tIns="46913" rIns="93824" bIns="46913" numCol="1" anchor="b" anchorCtr="0" compatLnSpc="1">
            <a:prstTxWarp prst="textNoShape">
              <a:avLst/>
            </a:prstTxWarp>
          </a:bodyPr>
          <a:lstStyle>
            <a:lvl1pPr defTabSz="931863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4" tIns="46913" rIns="93824" bIns="46913" numCol="1" anchor="b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fld id="{3757F4FE-2011-4672-9477-B8D5B45A6FF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8500"/>
            <a:ext cx="4645025" cy="3482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824" tIns="46913" rIns="93824" bIns="4691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177" tIns="46589" rIns="93177" bIns="46589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8500"/>
            <a:ext cx="4645025" cy="3482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824" tIns="46913" rIns="93824" bIns="4691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8500"/>
            <a:ext cx="4645025" cy="3482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824" tIns="46913" rIns="93824" bIns="4691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8500"/>
            <a:ext cx="4645025" cy="3482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824" tIns="46913" rIns="93824" bIns="4691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177" tIns="46589" rIns="93177" bIns="46589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177" tIns="46589" rIns="93177" bIns="46589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177" tIns="46589" rIns="93177" bIns="46589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8500"/>
            <a:ext cx="4645025" cy="3482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824" tIns="46913" rIns="93824" bIns="4691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8500"/>
            <a:ext cx="4645025" cy="3482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824" tIns="46913" rIns="93824" bIns="4691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8500"/>
            <a:ext cx="4645025" cy="3482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824" tIns="46913" rIns="93824" bIns="4691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177" tIns="46589" rIns="93177" bIns="46589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8500"/>
            <a:ext cx="4645025" cy="3482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824" tIns="46913" rIns="93824" bIns="4691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8500"/>
            <a:ext cx="4645025" cy="3482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824" tIns="46913" rIns="93824" bIns="4691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8500"/>
            <a:ext cx="4645025" cy="3482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824" tIns="46913" rIns="93824" bIns="4691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8500"/>
            <a:ext cx="4645025" cy="3482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824" tIns="46913" rIns="93824" bIns="4691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177" tIns="46589" rIns="93177" bIns="46589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8500"/>
            <a:ext cx="4645025" cy="3482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824" tIns="46913" rIns="93824" bIns="4691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177" tIns="46589" rIns="93177" bIns="46589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8500"/>
            <a:ext cx="4645025" cy="3482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824" tIns="46913" rIns="93824" bIns="4691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8500"/>
            <a:ext cx="4645025" cy="3482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824" tIns="46913" rIns="93824" bIns="4691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8500"/>
            <a:ext cx="4645025" cy="3482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824" tIns="46913" rIns="93824" bIns="4691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8500"/>
            <a:ext cx="4645025" cy="3482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824" tIns="46913" rIns="93824" bIns="46913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8500"/>
            <a:ext cx="4645025" cy="34829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824" tIns="46913" rIns="93824" bIns="46913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898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8089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8090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0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090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090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90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090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0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0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09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09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091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8091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8091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FA8AA87-DD56-47B6-9D95-79BD09F952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E2BA69-C9B7-435F-848F-1B4C5A898C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DB33AB-A16F-4308-AE84-E8648CD2DA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DC1D95-5914-4D26-8E1B-FA4B88C6CC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72D4C3-E5B6-4447-BECD-74F5F42538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8D6849-EC03-492F-A303-B5DB5D44D0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B9B6DD-94B3-497A-AA2E-1B42FA7190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0D6A7F-80B7-40A4-802A-241E17C163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2B83C-ED01-4B94-BCA3-F496C33FDD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5857E1-EF85-4074-81F3-AFF3DB1AF9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3D3EDA-3F7F-4C45-8FDD-67D3B7B821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7987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7987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7987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7987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7988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7988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98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98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798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798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7E76ED4-A852-4FCF-837B-EFFD1DD93C0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13D60CF-0D15-4104-86B6-E598F3D0DC87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2590800"/>
            <a:ext cx="7772400" cy="1143000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r>
              <a:rPr lang="en-US"/>
              <a:t>Laws Governing Access to Foreign Markets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05000" y="4038600"/>
            <a:ext cx="6400800" cy="1752600"/>
          </a:xfrm>
          <a:noFill/>
          <a:ln/>
        </p:spPr>
        <p:txBody>
          <a:bodyPr lIns="92075" tIns="46038" rIns="92075" bIns="46038"/>
          <a:lstStyle/>
          <a:p>
            <a:pPr marL="342900" indent="-342900" algn="l"/>
            <a:r>
              <a:rPr lang="en-US"/>
              <a:t>		        Chapter 10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533400" y="6537325"/>
            <a:ext cx="2205038" cy="2746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latin typeface="Times New Roman" pitchFamily="18" charset="0"/>
              </a:rPr>
              <a:t>© 2002 West/Thomson Learning</a:t>
            </a:r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8930C-12AD-49B5-8118-45F3F7625551}" type="slidenum">
              <a:rPr lang="en-US"/>
              <a:pPr/>
              <a:t>10</a:t>
            </a:fld>
            <a:endParaRPr 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772400" cy="1219200"/>
          </a:xfrm>
        </p:spPr>
        <p:txBody>
          <a:bodyPr/>
          <a:lstStyle/>
          <a:p>
            <a:r>
              <a:rPr lang="en-US" b="1"/>
              <a:t>AGP Procurement Rules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772400" cy="3657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/>
              <a:t>Procuring agency must treat products from all signatories equally – no less favorable than domestic products</a:t>
            </a:r>
          </a:p>
          <a:p>
            <a:pPr>
              <a:lnSpc>
                <a:spcPct val="90000"/>
              </a:lnSpc>
            </a:pPr>
            <a:r>
              <a:rPr lang="en-US" sz="2800" b="1"/>
              <a:t>Prohibits offsets – requirements to use local labor or to purchase from local suppliers</a:t>
            </a:r>
          </a:p>
          <a:p>
            <a:pPr>
              <a:lnSpc>
                <a:spcPct val="90000"/>
              </a:lnSpc>
            </a:pPr>
            <a:r>
              <a:rPr lang="en-US" sz="2800" b="1"/>
              <a:t>Transparency:  give adequate notice to potential bidders  and disclose all material information to submit bid</a:t>
            </a:r>
          </a:p>
          <a:p>
            <a:pPr>
              <a:lnSpc>
                <a:spcPct val="90000"/>
              </a:lnSpc>
            </a:pPr>
            <a:r>
              <a:rPr lang="en-US" sz="2800" b="1"/>
              <a:t>Procedure to challenge bids award and to settle disputes</a:t>
            </a:r>
          </a:p>
          <a:p>
            <a:pPr>
              <a:lnSpc>
                <a:spcPct val="90000"/>
              </a:lnSpc>
            </a:pPr>
            <a:endParaRPr lang="en-US" sz="2800" b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4B63E-B637-4195-B26C-E218448FCD38}" type="slidenum">
              <a:rPr lang="en-US"/>
              <a:pPr/>
              <a:t>11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447800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 algn="ctr"/>
            <a:r>
              <a:rPr lang="en-US" b="1"/>
              <a:t>US AGP Exclusions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7696200" cy="3127375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 b="1"/>
              <a:t>Dept. of Defense:  military equipment or relating to national security</a:t>
            </a:r>
          </a:p>
          <a:p>
            <a:pPr>
              <a:lnSpc>
                <a:spcPct val="90000"/>
              </a:lnSpc>
            </a:pPr>
            <a:r>
              <a:rPr lang="en-US" sz="2800" b="1"/>
              <a:t>Dept. of Agriculture:  food support programs and food for distribution</a:t>
            </a:r>
          </a:p>
          <a:p>
            <a:pPr>
              <a:lnSpc>
                <a:spcPct val="90000"/>
              </a:lnSpc>
            </a:pPr>
            <a:r>
              <a:rPr lang="en-US" sz="2800" b="1"/>
              <a:t>Dept. of Energy &amp; FAA  </a:t>
            </a:r>
          </a:p>
          <a:p>
            <a:pPr>
              <a:lnSpc>
                <a:spcPct val="90000"/>
              </a:lnSpc>
            </a:pPr>
            <a:r>
              <a:rPr lang="en-US" sz="2800" b="1"/>
              <a:t>States may have specific exclusions:</a:t>
            </a:r>
          </a:p>
          <a:p>
            <a:pPr lvl="1">
              <a:lnSpc>
                <a:spcPct val="90000"/>
              </a:lnSpc>
            </a:pPr>
            <a:r>
              <a:rPr lang="en-US" b="1"/>
              <a:t> N.Y. : subway cars</a:t>
            </a:r>
          </a:p>
          <a:p>
            <a:pPr lvl="1">
              <a:lnSpc>
                <a:spcPct val="90000"/>
              </a:lnSpc>
            </a:pPr>
            <a:r>
              <a:rPr lang="en-US" b="1"/>
              <a:t>S.D. :  beef purchases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83966-A774-42B6-A4A6-1249BFCEF772}" type="slidenum">
              <a:rPr lang="en-US"/>
              <a:pPr/>
              <a:t>12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04800"/>
            <a:ext cx="7772400" cy="1447800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 algn="ctr"/>
            <a:r>
              <a:rPr lang="en-US" b="1"/>
              <a:t>Trade in Services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35052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400" b="1"/>
              <a:t>Not included in GATT until 1994 Uruguay Round</a:t>
            </a:r>
          </a:p>
          <a:p>
            <a:pPr>
              <a:lnSpc>
                <a:spcPct val="90000"/>
              </a:lnSpc>
            </a:pPr>
            <a:r>
              <a:rPr lang="en-US" sz="2400" b="1"/>
              <a:t>U.S. has trade balance in services:  76.6% of GDP from services</a:t>
            </a:r>
          </a:p>
          <a:p>
            <a:pPr>
              <a:lnSpc>
                <a:spcPct val="90000"/>
              </a:lnSpc>
            </a:pPr>
            <a:r>
              <a:rPr lang="en-US" sz="2400" b="1"/>
              <a:t>GATT General Agt. On Trade in Services overseen by Council for Trade in Services</a:t>
            </a:r>
          </a:p>
          <a:p>
            <a:pPr>
              <a:lnSpc>
                <a:spcPct val="90000"/>
              </a:lnSpc>
            </a:pPr>
            <a:r>
              <a:rPr lang="en-US" sz="2400" b="1"/>
              <a:t>Telecommunications and transportation excluded</a:t>
            </a:r>
          </a:p>
          <a:p>
            <a:pPr>
              <a:lnSpc>
                <a:spcPct val="90000"/>
              </a:lnSpc>
            </a:pPr>
            <a:r>
              <a:rPr lang="en-US" sz="2400" b="1"/>
              <a:t>Separate agreements on financial services and telecommunications </a:t>
            </a:r>
          </a:p>
          <a:p>
            <a:pPr>
              <a:lnSpc>
                <a:spcPct val="90000"/>
              </a:lnSpc>
            </a:pPr>
            <a:r>
              <a:rPr lang="en-US" sz="2400" b="1"/>
              <a:t>Methods of providing services: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Cross-border supply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Consumption abroad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Commercial presence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Presence of natural persons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AD078-64B3-4CE2-A6CD-96DC0C7BDFDC}" type="slidenum">
              <a:rPr lang="en-US"/>
              <a:pPr/>
              <a:t>13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pPr algn="ctr"/>
            <a:r>
              <a:rPr lang="en-US" b="1"/>
              <a:t>General Agreement on Trade in Services (GATS)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 b="1"/>
              <a:t>Transparency</a:t>
            </a:r>
          </a:p>
          <a:p>
            <a:pPr>
              <a:lnSpc>
                <a:spcPct val="90000"/>
              </a:lnSpc>
            </a:pPr>
            <a:r>
              <a:rPr lang="en-US" sz="2800" b="1"/>
              <a:t>No local participation requirement</a:t>
            </a:r>
          </a:p>
          <a:p>
            <a:pPr>
              <a:lnSpc>
                <a:spcPct val="90000"/>
              </a:lnSpc>
            </a:pPr>
            <a:r>
              <a:rPr lang="en-US" sz="2800" b="1"/>
              <a:t>MFN</a:t>
            </a:r>
          </a:p>
          <a:p>
            <a:pPr>
              <a:lnSpc>
                <a:spcPct val="90000"/>
              </a:lnSpc>
            </a:pPr>
            <a:r>
              <a:rPr lang="en-US" sz="2800" b="1"/>
              <a:t>Nondiscrimination</a:t>
            </a:r>
          </a:p>
          <a:p>
            <a:pPr>
              <a:lnSpc>
                <a:spcPct val="90000"/>
              </a:lnSpc>
            </a:pPr>
            <a:r>
              <a:rPr lang="en-US" sz="2800" b="1"/>
              <a:t>No restriction on transfer of money</a:t>
            </a:r>
          </a:p>
          <a:p>
            <a:pPr>
              <a:lnSpc>
                <a:spcPct val="90000"/>
              </a:lnSpc>
            </a:pPr>
            <a:r>
              <a:rPr lang="en-US" sz="2800" b="1"/>
              <a:t>Members can license professionals – must be objective, no discrimination on citizenship </a:t>
            </a:r>
          </a:p>
          <a:p>
            <a:pPr>
              <a:lnSpc>
                <a:spcPct val="90000"/>
              </a:lnSpc>
            </a:pPr>
            <a:r>
              <a:rPr lang="en-US" sz="2800" b="1"/>
              <a:t>Members can set specific exceptions: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 U.S. excluded transportation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 Japan excluded repair services and couriers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8D585-13AA-4E19-9060-13C3DCCE4441}" type="slidenum">
              <a:rPr lang="en-US"/>
              <a:pPr/>
              <a:t>14</a:t>
            </a:fld>
            <a:endParaRPr lang="en-US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1219200"/>
          </a:xfrm>
        </p:spPr>
        <p:txBody>
          <a:bodyPr/>
          <a:lstStyle/>
          <a:p>
            <a:pPr algn="ctr"/>
            <a:r>
              <a:rPr lang="en-US" b="1"/>
              <a:t>GATS Agreement on Trade in Financial Services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133600"/>
            <a:ext cx="7772400" cy="4454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/>
              <a:t>Open domestic markets to foreign competition:</a:t>
            </a:r>
          </a:p>
          <a:p>
            <a:pPr lvl="1">
              <a:lnSpc>
                <a:spcPct val="90000"/>
              </a:lnSpc>
            </a:pPr>
            <a:r>
              <a:rPr lang="en-US" b="1"/>
              <a:t>Banking </a:t>
            </a:r>
          </a:p>
          <a:p>
            <a:pPr lvl="1">
              <a:lnSpc>
                <a:spcPct val="90000"/>
              </a:lnSpc>
            </a:pPr>
            <a:r>
              <a:rPr lang="en-US" b="1"/>
              <a:t>Securities</a:t>
            </a:r>
          </a:p>
          <a:p>
            <a:pPr lvl="1">
              <a:lnSpc>
                <a:spcPct val="90000"/>
              </a:lnSpc>
            </a:pPr>
            <a:r>
              <a:rPr lang="en-US" b="1"/>
              <a:t>Insurance</a:t>
            </a:r>
          </a:p>
          <a:p>
            <a:pPr>
              <a:lnSpc>
                <a:spcPct val="90000"/>
              </a:lnSpc>
            </a:pPr>
            <a:r>
              <a:rPr lang="en-US" sz="2800" b="1"/>
              <a:t>Promote efficiency, reduce costs,provide greater choice of providers</a:t>
            </a:r>
          </a:p>
          <a:p>
            <a:pPr>
              <a:lnSpc>
                <a:spcPct val="90000"/>
              </a:lnSpc>
            </a:pPr>
            <a:r>
              <a:rPr lang="en-US" sz="2800" b="1"/>
              <a:t>Unintended consequence:  consolidation  as domestic firms acquired by foreign firms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5D0C-4C32-4B15-ADE3-2EC139E33D33}" type="slidenum">
              <a:rPr lang="en-US"/>
              <a:pPr/>
              <a:t>15</a:t>
            </a:fld>
            <a:endParaRPr lang="en-US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GATS Agreement on Basic Telecommunications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/>
              <a:t>Signatories bound to open domestic telecommunications markets to foreign competition</a:t>
            </a:r>
          </a:p>
          <a:p>
            <a:pPr lvl="1">
              <a:lnSpc>
                <a:spcPct val="90000"/>
              </a:lnSpc>
            </a:pPr>
            <a:r>
              <a:rPr lang="en-US" b="1"/>
              <a:t>Apply MFN and nondiscrimination principles</a:t>
            </a:r>
          </a:p>
          <a:p>
            <a:pPr lvl="1">
              <a:lnSpc>
                <a:spcPct val="90000"/>
              </a:lnSpc>
            </a:pPr>
            <a:r>
              <a:rPr lang="en-US" b="1"/>
              <a:t>Covers most services:  voice, data, facsimile, mobile data, paging, etc.</a:t>
            </a:r>
          </a:p>
          <a:p>
            <a:pPr lvl="1">
              <a:lnSpc>
                <a:spcPct val="90000"/>
              </a:lnSpc>
            </a:pPr>
            <a:r>
              <a:rPr lang="en-US" b="1"/>
              <a:t>Includes local and long distance services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DE0BE-AA38-43AF-BBED-3DCA50BCD1F6}" type="slidenum">
              <a:rPr lang="en-US"/>
              <a:pPr/>
              <a:t>16</a:t>
            </a:fld>
            <a:endParaRPr lang="en-US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457200"/>
            <a:ext cx="7772400" cy="1600200"/>
          </a:xfrm>
        </p:spPr>
        <p:txBody>
          <a:bodyPr/>
          <a:lstStyle/>
          <a:p>
            <a:pPr algn="ctr"/>
            <a:r>
              <a:rPr lang="en-US" b="1"/>
              <a:t>Trade in Agriculture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/>
              <a:t>Agriculture most heavily protected sector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EU:  Common Ag Policy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US:  Farm Bill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Japan:  Japanese Staple Food Control Law</a:t>
            </a:r>
          </a:p>
          <a:p>
            <a:pPr>
              <a:lnSpc>
                <a:spcPct val="90000"/>
              </a:lnSpc>
            </a:pPr>
            <a:r>
              <a:rPr lang="en-US" sz="2400" b="1"/>
              <a:t>Powerful domestic political  force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Concern for independence in food supply</a:t>
            </a:r>
          </a:p>
          <a:p>
            <a:pPr>
              <a:lnSpc>
                <a:spcPct val="90000"/>
              </a:lnSpc>
            </a:pPr>
            <a:r>
              <a:rPr lang="en-US" sz="2400" b="1"/>
              <a:t>Subsidies and Price Supports common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Increases domestic prices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Distort production patterns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Results in surpluses</a:t>
            </a:r>
          </a:p>
          <a:p>
            <a:pPr>
              <a:lnSpc>
                <a:spcPct val="90000"/>
              </a:lnSpc>
            </a:pPr>
            <a:r>
              <a:rPr lang="en-US" sz="2400" b="1"/>
              <a:t>2000: Doha Round focuses on agriculture – no real progress yet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b="1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AE3A6-9D1E-4B28-B7D9-4016DF21428C}" type="slidenum">
              <a:rPr lang="en-US"/>
              <a:pPr/>
              <a:t>17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19200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 algn="ctr"/>
            <a:r>
              <a:rPr lang="en-US" b="1"/>
              <a:t>GATT 1994 Agreement on Agriculture</a:t>
            </a:r>
            <a:r>
              <a:rPr lang="en-US"/>
              <a:t>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8768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400" b="1"/>
              <a:t>Agreement effective 1995</a:t>
            </a:r>
          </a:p>
          <a:p>
            <a:pPr>
              <a:lnSpc>
                <a:spcPct val="90000"/>
              </a:lnSpc>
            </a:pPr>
            <a:r>
              <a:rPr lang="en-US" sz="2400" b="1"/>
              <a:t>Attempts to  bring fair trade and competition to ag sector</a:t>
            </a:r>
          </a:p>
          <a:p>
            <a:pPr>
              <a:lnSpc>
                <a:spcPct val="90000"/>
              </a:lnSpc>
            </a:pPr>
            <a:r>
              <a:rPr lang="en-US" sz="2400" b="1"/>
              <a:t>Reduce government subsidies that distort market competition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Cut domestic programs that support higher prices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Cut subsidies of exports of farm products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Convert quotas and nontariff barriers</a:t>
            </a:r>
          </a:p>
          <a:p>
            <a:pPr>
              <a:lnSpc>
                <a:spcPct val="90000"/>
              </a:lnSpc>
            </a:pPr>
            <a:r>
              <a:rPr lang="en-US" sz="2400" b="1"/>
              <a:t>Agreement on Application of Sanitary and Phytosanitary Measures (SPS): 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allows members to protect human , animal and plant life – based on scientific evidence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Must be no more restrictive than necessary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1840-6CF1-4341-9A74-221BADCD2A67}" type="slidenum">
              <a:rPr lang="en-US"/>
              <a:pPr/>
              <a:t>18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19200"/>
          </a:xfrm>
          <a:noFill/>
          <a:ln/>
        </p:spPr>
        <p:txBody>
          <a:bodyPr lIns="92075" tIns="46038" rIns="92075" bIns="46038" anchor="ctr"/>
          <a:lstStyle/>
          <a:p>
            <a:pPr algn="ctr"/>
            <a:r>
              <a:rPr lang="en-US" sz="3200" b="1"/>
              <a:t>EC Measures Concerning Meat and Meat Hormones (WTO 1997)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828800"/>
            <a:ext cx="7772400" cy="36576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b="1"/>
              <a:t>Facts:  EU ban on beef with any residue of  growth hormones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Protect public health and restore confidence in meat industry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US and other complained ban violated SPS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US imposed retaliatory duties of EU imports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EU requested WTO panel</a:t>
            </a:r>
          </a:p>
          <a:p>
            <a:pPr>
              <a:lnSpc>
                <a:spcPct val="90000"/>
              </a:lnSpc>
            </a:pPr>
            <a:r>
              <a:rPr lang="en-US" sz="2000" b="1"/>
              <a:t>Issue:  Is ban more restrictive than necessary?</a:t>
            </a:r>
          </a:p>
          <a:p>
            <a:pPr>
              <a:lnSpc>
                <a:spcPct val="90000"/>
              </a:lnSpc>
            </a:pPr>
            <a:r>
              <a:rPr lang="en-US" sz="2000" b="1"/>
              <a:t>Decision:  EU ban violates GATT and SPS</a:t>
            </a:r>
          </a:p>
          <a:p>
            <a:pPr>
              <a:lnSpc>
                <a:spcPct val="90000"/>
              </a:lnSpc>
            </a:pPr>
            <a:r>
              <a:rPr lang="en-US" sz="2000" b="1"/>
              <a:t>Reasons:  Art. 3.1 – must base sanitary measures on international standards 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Codex standards allow residues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EU standards not based on international standards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Member standards must be only to extent necessary</a:t>
            </a:r>
          </a:p>
          <a:p>
            <a:pPr lvl="1">
              <a:lnSpc>
                <a:spcPct val="90000"/>
              </a:lnSpc>
            </a:pPr>
            <a:endParaRPr lang="en-US" sz="2000" b="1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F9D01-C70E-4D70-9E4E-8F05BB33D889}" type="slidenum">
              <a:rPr lang="en-US"/>
              <a:pPr/>
              <a:t>19</a:t>
            </a:fld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793038" cy="1143000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 algn="ctr"/>
            <a:r>
              <a:rPr lang="en-US" b="1"/>
              <a:t>Trade in Textiles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7772400" cy="3584575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 b="1"/>
              <a:t>Textiles “import sensitive” sector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Labor intensive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Developing countries can be major competitors</a:t>
            </a:r>
          </a:p>
          <a:p>
            <a:pPr>
              <a:lnSpc>
                <a:spcPct val="90000"/>
              </a:lnSpc>
            </a:pPr>
            <a:r>
              <a:rPr lang="en-US" sz="2800" b="1"/>
              <a:t>1974 Multifiber agreement: system of  bilateral quotas by country and by product  </a:t>
            </a:r>
          </a:p>
          <a:p>
            <a:pPr>
              <a:lnSpc>
                <a:spcPct val="90000"/>
              </a:lnSpc>
            </a:pPr>
            <a:r>
              <a:rPr lang="en-US" sz="2800" b="1"/>
              <a:t>US:  huge trade deficit in textiles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Committee for Implementation of Textile Agreements conducts textile negotiations</a:t>
            </a:r>
          </a:p>
          <a:p>
            <a:pPr>
              <a:lnSpc>
                <a:spcPct val="90000"/>
              </a:lnSpc>
            </a:pPr>
            <a:r>
              <a:rPr lang="en-US" sz="2800" b="1"/>
              <a:t>NAFTA:  no quotas on Canadian or Mexican textiles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0C1A9-9AE9-4160-A2C5-A36F9E89A419}" type="slidenum">
              <a:rPr lang="en-US"/>
              <a:pPr/>
              <a:t>2</a:t>
            </a:fld>
            <a:endParaRPr lang="en-US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617538"/>
            <a:ext cx="7793037" cy="754062"/>
          </a:xfrm>
        </p:spPr>
        <p:txBody>
          <a:bodyPr/>
          <a:lstStyle/>
          <a:p>
            <a:r>
              <a:rPr lang="en-US" sz="4000" b="1"/>
              <a:t>GATT:  Least Restrictive Trade Principle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905000"/>
            <a:ext cx="7772400" cy="4114800"/>
          </a:xfrm>
        </p:spPr>
        <p:txBody>
          <a:bodyPr/>
          <a:lstStyle/>
          <a:p>
            <a:r>
              <a:rPr lang="en-US" sz="2800" b="1"/>
              <a:t>WTO members must make valid restrictions no more restrictive than necessary to achieve goals</a:t>
            </a:r>
          </a:p>
          <a:p>
            <a:r>
              <a:rPr lang="en-US" sz="2800" b="1"/>
              <a:t>Laws and regulations for internal purposes must also be least restrictive as possible</a:t>
            </a:r>
          </a:p>
          <a:p>
            <a:pPr lvl="1"/>
            <a:r>
              <a:rPr lang="en-US" b="1"/>
              <a:t>Health and consumer safety standards must not unduly burden trade or single out foreign goods or service providers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5A571-E6A3-49D4-B55D-1F52B59B31D8}" type="slidenum">
              <a:rPr lang="en-US"/>
              <a:pPr/>
              <a:t>20</a:t>
            </a:fld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/>
              <a:t>Effective 1995: phase out quota system over 10 year period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 Subject to GATT by Jan. 1, 2005 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MFN and nondiscrimination principles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Reduce tariffs over 10 years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Temporary quotas as safeguards to avoid serious injury to domestic industry</a:t>
            </a:r>
          </a:p>
          <a:p>
            <a:pPr>
              <a:lnSpc>
                <a:spcPct val="90000"/>
              </a:lnSpc>
            </a:pPr>
            <a:r>
              <a:rPr lang="en-US" sz="2400" b="1"/>
              <a:t>WTO Textile Monitoring Body created to oversee compliance</a:t>
            </a:r>
          </a:p>
          <a:p>
            <a:pPr>
              <a:lnSpc>
                <a:spcPct val="90000"/>
              </a:lnSpc>
            </a:pPr>
            <a:r>
              <a:rPr lang="en-US" sz="2400" b="1"/>
              <a:t>Disputes resolved through WTO</a:t>
            </a:r>
          </a:p>
          <a:p>
            <a:pPr>
              <a:lnSpc>
                <a:spcPct val="90000"/>
              </a:lnSpc>
            </a:pPr>
            <a:r>
              <a:rPr lang="en-US" sz="2400" b="1"/>
              <a:t>Problems in Textile trade: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Illegal transshipment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Re-labeling the goods as to origin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US – right to limit Chinese imports until 2008</a:t>
            </a:r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19200"/>
          </a:xfrm>
          <a:noFill/>
          <a:ln/>
        </p:spPr>
        <p:txBody>
          <a:bodyPr lIns="92075" tIns="46038" rIns="92075" bIns="46038" anchor="ctr"/>
          <a:lstStyle/>
          <a:p>
            <a:pPr algn="ctr"/>
            <a:r>
              <a:rPr lang="en-US" sz="3600" b="1"/>
              <a:t>1994 GATT Agt on Textiles and Clothing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5847B-D2EC-4CFF-AA88-454D437D40B4}" type="slidenum">
              <a:rPr lang="en-US"/>
              <a:pPr/>
              <a:t>21</a:t>
            </a:fld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752600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 algn="ctr"/>
            <a:r>
              <a:rPr lang="en-US" sz="4000" b="1"/>
              <a:t>GATT 1994 Agt on Trade Related Investment Measures</a:t>
            </a:r>
            <a:r>
              <a:rPr lang="en-US"/>
              <a:t>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953000"/>
          </a:xfrm>
          <a:noFill/>
          <a:ln/>
        </p:spPr>
        <p:txBody>
          <a:bodyPr lIns="92075" tIns="46038" rIns="92075" bIns="46038"/>
          <a:lstStyle/>
          <a:p>
            <a:r>
              <a:rPr lang="en-US" b="1"/>
              <a:t>TRIMS</a:t>
            </a:r>
          </a:p>
          <a:p>
            <a:r>
              <a:rPr lang="en-US" b="1"/>
              <a:t>Does not set broad rules</a:t>
            </a:r>
          </a:p>
          <a:p>
            <a:r>
              <a:rPr lang="en-US" b="1"/>
              <a:t>Prohibits laws or regulations that condition a company’s right to import foreign goods on the volume of goods exported</a:t>
            </a:r>
          </a:p>
          <a:p>
            <a:r>
              <a:rPr lang="en-US" b="1"/>
              <a:t>Prohibits conditioning receipt of foreign investment on company’s foreign exchange revenues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82A40-B344-47CC-B516-D9F04784BA14}" type="slidenum">
              <a:rPr lang="en-US"/>
              <a:pPr/>
              <a:t>22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772400" cy="1143000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 algn="ctr"/>
            <a:r>
              <a:rPr lang="en-US" sz="4000" b="1"/>
              <a:t>GATT 1994 Agt on Trade Related Aspects of IP Rights</a:t>
            </a:r>
            <a:r>
              <a:rPr lang="en-US"/>
              <a:t> </a:t>
            </a:r>
            <a:br>
              <a:rPr lang="en-US"/>
            </a:br>
            <a:endParaRPr lang="en-US" sz="360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8534400" cy="4724400"/>
          </a:xfrm>
          <a:noFill/>
          <a:ln/>
        </p:spPr>
        <p:txBody>
          <a:bodyPr lIns="92075" tIns="46038" rIns="92075" bIns="46038"/>
          <a:lstStyle/>
          <a:p>
            <a:r>
              <a:rPr lang="en-US" sz="2400" b="1"/>
              <a:t>TRIPS</a:t>
            </a:r>
          </a:p>
          <a:p>
            <a:r>
              <a:rPr lang="en-US" sz="2400" b="1"/>
              <a:t>WTO countries agree to abide by intellectual property conventions</a:t>
            </a:r>
          </a:p>
          <a:p>
            <a:r>
              <a:rPr lang="en-US" sz="2400" b="1"/>
              <a:t>No discrimination: domestic and foreign IP rights treated the same</a:t>
            </a:r>
          </a:p>
          <a:p>
            <a:r>
              <a:rPr lang="en-US" sz="2400" b="1"/>
              <a:t>Prohibits conditions attached to patents, etc.</a:t>
            </a:r>
          </a:p>
          <a:p>
            <a:r>
              <a:rPr lang="en-US" sz="2400" b="1"/>
              <a:t>Transparency as to rules and regulations</a:t>
            </a:r>
          </a:p>
          <a:p>
            <a:r>
              <a:rPr lang="en-US" sz="2400" b="1"/>
              <a:t>Members to strengthen enforcement </a:t>
            </a:r>
          </a:p>
          <a:p>
            <a:r>
              <a:rPr lang="en-US" sz="2400" b="1"/>
              <a:t>Members must bring domestic laws into compliance with TRIPS</a:t>
            </a:r>
          </a:p>
          <a:p>
            <a:r>
              <a:rPr lang="en-US" sz="2400" b="1"/>
              <a:t>WTO Dispute Settlement process</a:t>
            </a:r>
          </a:p>
          <a:p>
            <a:pPr>
              <a:buFont typeface="Wingdings" pitchFamily="2" charset="2"/>
              <a:buNone/>
            </a:pPr>
            <a:endParaRPr lang="en-US" sz="24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6C41E-577F-4176-8AD5-99419AA7EC8C}" type="slidenum">
              <a:rPr lang="en-US"/>
              <a:pPr/>
              <a:t>23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19200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 algn="ctr"/>
            <a:r>
              <a:rPr lang="en-US" sz="4000" b="1"/>
              <a:t>US Trade Sanctions:  S. 301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4206875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400" b="1"/>
              <a:t>Section 301 Trade Act 1974, as amended</a:t>
            </a:r>
          </a:p>
          <a:p>
            <a:pPr>
              <a:lnSpc>
                <a:spcPct val="90000"/>
              </a:lnSpc>
            </a:pPr>
            <a:r>
              <a:rPr lang="en-US" sz="2400" b="1"/>
              <a:t>US can retaliate against countries violating GATT or maintaining unfair or discriminatory practices or policies</a:t>
            </a:r>
          </a:p>
          <a:p>
            <a:pPr>
              <a:lnSpc>
                <a:spcPct val="90000"/>
              </a:lnSpc>
            </a:pPr>
            <a:r>
              <a:rPr lang="en-US" sz="2400" b="1"/>
              <a:t>Four different provisions: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Basic S. 301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Special 301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Telecommunications 301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Super 301</a:t>
            </a:r>
          </a:p>
          <a:p>
            <a:pPr>
              <a:lnSpc>
                <a:spcPct val="90000"/>
              </a:lnSpc>
            </a:pPr>
            <a:r>
              <a:rPr lang="en-US" sz="2400" b="1"/>
              <a:t>Initiated by petition by company or by USTR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Investigation and /or hearing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USTR to negotiate with offending country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If claim GATT violation, invoke WTO process if no resolution in 150 days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 sz="2400" b="1"/>
          </a:p>
          <a:p>
            <a:pPr>
              <a:lnSpc>
                <a:spcPct val="90000"/>
              </a:lnSpc>
            </a:pPr>
            <a:endParaRPr lang="en-US" sz="28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43123-8DCD-46B1-AF4B-B12E5D8F3796}" type="slidenum">
              <a:rPr lang="en-US"/>
              <a:pPr/>
              <a:t>24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81000"/>
            <a:ext cx="7772400" cy="1447800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pPr algn="ctr"/>
            <a:r>
              <a:rPr lang="en-US" b="1"/>
              <a:t>Basic S. 301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143000"/>
            <a:ext cx="7772400" cy="4257675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b="1"/>
              <a:t>USTR  has discretion to retaliate when country has unreasonable or discriminatory practices (even if no violation of trade agts.)</a:t>
            </a:r>
          </a:p>
          <a:p>
            <a:pPr>
              <a:lnSpc>
                <a:spcPct val="90000"/>
              </a:lnSpc>
            </a:pPr>
            <a:r>
              <a:rPr lang="en-US" sz="2000" b="1"/>
              <a:t>USTR has discretion to retaliate when country denies labor rights</a:t>
            </a:r>
          </a:p>
          <a:p>
            <a:pPr>
              <a:lnSpc>
                <a:spcPct val="90000"/>
              </a:lnSpc>
            </a:pPr>
            <a:r>
              <a:rPr lang="en-US" sz="2000" b="1"/>
              <a:t>USTR must retaliate when: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Country denies US rights under trade agts.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Country’s policies unjustifiable, deny US legal rights and burden or restrict US commerce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If violation of GATT, presume burden to US commerce</a:t>
            </a:r>
          </a:p>
          <a:p>
            <a:pPr>
              <a:lnSpc>
                <a:spcPct val="90000"/>
              </a:lnSpc>
            </a:pPr>
            <a:r>
              <a:rPr lang="en-US" sz="2000" b="1"/>
              <a:t>Waive retaliation if: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WTO panel upholds country’s actions 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Country agrees to eliminate policy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USTR believes negotiated settlement imminent</a:t>
            </a:r>
          </a:p>
          <a:p>
            <a:pPr lvl="1">
              <a:lnSpc>
                <a:spcPct val="90000"/>
              </a:lnSpc>
            </a:pPr>
            <a:r>
              <a:rPr lang="en-US" sz="2000" b="1"/>
              <a:t>USTR believes retaliation would have more adverse impact than benefit on US economy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8DB43-22E8-4D9F-8CAA-3295C916642F}" type="slidenum">
              <a:rPr lang="en-US"/>
              <a:pPr/>
              <a:t>25</a:t>
            </a:fld>
            <a:endParaRPr 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304800"/>
            <a:ext cx="7772400" cy="1143000"/>
          </a:xfrm>
        </p:spPr>
        <p:txBody>
          <a:bodyPr/>
          <a:lstStyle/>
          <a:p>
            <a:pPr algn="ctr"/>
            <a:r>
              <a:rPr lang="en-US" b="1"/>
              <a:t>Other S. 301 Actions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762000"/>
            <a:ext cx="7772400" cy="46069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/>
              <a:t>Super 301: most </a:t>
            </a:r>
            <a:r>
              <a:rPr lang="en-US" sz="2400" b="1" dirty="0" smtClean="0"/>
              <a:t>controversial – lapsed in 2007</a:t>
            </a:r>
            <a:endParaRPr lang="en-US" sz="2400" b="1" dirty="0"/>
          </a:p>
          <a:p>
            <a:pPr lvl="1">
              <a:lnSpc>
                <a:spcPct val="90000"/>
              </a:lnSpc>
            </a:pPr>
            <a:r>
              <a:rPr lang="en-US" sz="2400" b="1" dirty="0"/>
              <a:t>USTR to identify priority trade practices posing greatest barriers to US trade</a:t>
            </a:r>
          </a:p>
          <a:p>
            <a:pPr lvl="1">
              <a:lnSpc>
                <a:spcPct val="90000"/>
              </a:lnSpc>
            </a:pPr>
            <a:r>
              <a:rPr lang="en-US" sz="2400" b="1" dirty="0"/>
              <a:t>Identify priority countries showing pervasive discrimination against US firms</a:t>
            </a:r>
          </a:p>
          <a:p>
            <a:pPr lvl="1">
              <a:lnSpc>
                <a:spcPct val="90000"/>
              </a:lnSpc>
            </a:pPr>
            <a:r>
              <a:rPr lang="en-US" sz="2400" b="1" dirty="0"/>
              <a:t>Retaliation required if country does not remove barriers </a:t>
            </a:r>
          </a:p>
          <a:p>
            <a:pPr>
              <a:lnSpc>
                <a:spcPct val="90000"/>
              </a:lnSpc>
            </a:pPr>
            <a:r>
              <a:rPr lang="en-US" sz="2400" b="1" dirty="0"/>
              <a:t>Special 301: action against countries failing to protect IP rights</a:t>
            </a:r>
          </a:p>
          <a:p>
            <a:pPr lvl="1">
              <a:lnSpc>
                <a:spcPct val="90000"/>
              </a:lnSpc>
            </a:pPr>
            <a:r>
              <a:rPr lang="en-US" sz="2400" b="1" dirty="0"/>
              <a:t>Designate worst offenders “priority foreign countries” – place on priority list or priority watch list</a:t>
            </a:r>
          </a:p>
          <a:p>
            <a:pPr lvl="1">
              <a:lnSpc>
                <a:spcPct val="90000"/>
              </a:lnSpc>
            </a:pPr>
            <a:r>
              <a:rPr lang="en-US" sz="2400" b="1" dirty="0"/>
              <a:t>USTR to investigate – 6 months to decide to invoke sanctions</a:t>
            </a:r>
          </a:p>
          <a:p>
            <a:pPr>
              <a:lnSpc>
                <a:spcPct val="90000"/>
              </a:lnSpc>
            </a:pPr>
            <a:r>
              <a:rPr lang="en-US" sz="2400" b="1" dirty="0"/>
              <a:t>Telecommunications 301:  mandatory retaliation against countries blocking access to telecom market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0DE19-B041-4F99-AF5D-8F23592188AB}" type="slidenum">
              <a:rPr lang="en-US"/>
              <a:pPr/>
              <a:t>26</a:t>
            </a:fld>
            <a:endParaRPr 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pPr algn="ctr"/>
            <a:r>
              <a:rPr lang="en-US" sz="4000" b="1"/>
              <a:t>Trade Sanctions under S. 301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905000"/>
            <a:ext cx="7772400" cy="4227513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 b="1"/>
              <a:t>US has wide range of sanctions available:  generally assess additional duties</a:t>
            </a:r>
          </a:p>
          <a:p>
            <a:pPr>
              <a:lnSpc>
                <a:spcPct val="90000"/>
              </a:lnSpc>
            </a:pPr>
            <a:r>
              <a:rPr lang="en-US" sz="2800" b="1"/>
              <a:t>Carousel Law:  Trade and Development Act of 2000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USTR to review products subject to retaliatory duties after 120 days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Then periodic rotation (every 180 days) of products subject to duties to “spread the pain”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B6E24-D90D-4A24-B968-B34E7085504B}" type="slidenum">
              <a:rPr lang="en-US"/>
              <a:pPr/>
              <a:t>27</a:t>
            </a:fld>
            <a:endParaRPr lang="en-US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7924800" cy="1447800"/>
          </a:xfrm>
        </p:spPr>
        <p:txBody>
          <a:bodyPr/>
          <a:lstStyle/>
          <a:p>
            <a:pPr algn="ctr"/>
            <a:r>
              <a:rPr lang="en-US" sz="3600" b="1"/>
              <a:t>U.S. Sections 301-310 of Trade Act of 1974 (WTO Panel 1999)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772400" cy="5486400"/>
          </a:xfrm>
        </p:spPr>
        <p:txBody>
          <a:bodyPr/>
          <a:lstStyle/>
          <a:p>
            <a:r>
              <a:rPr lang="en-US" sz="2400" b="1"/>
              <a:t>Facts: EU complaint that Ss. 301-310 violate GATT dispute settlement process</a:t>
            </a:r>
          </a:p>
          <a:p>
            <a:pPr lvl="1"/>
            <a:r>
              <a:rPr lang="en-US" sz="2400" b="1"/>
              <a:t>EU claims that strict time limits under US law don’t allow sufficient time for WTO process to work</a:t>
            </a:r>
          </a:p>
          <a:p>
            <a:r>
              <a:rPr lang="en-US" sz="2400" b="1"/>
              <a:t>Issue: Does US law violate GATT?</a:t>
            </a:r>
          </a:p>
          <a:p>
            <a:r>
              <a:rPr lang="en-US" sz="2400" b="1"/>
              <a:t>Decision:  US law valid as long as allows US to follow WTO settlement rules</a:t>
            </a:r>
          </a:p>
          <a:p>
            <a:r>
              <a:rPr lang="en-US" sz="2400" b="1"/>
              <a:t>Reasons:  US legislation not inconsistent with WTO if it permits action consistent with WTO</a:t>
            </a:r>
          </a:p>
          <a:p>
            <a:pPr lvl="1"/>
            <a:r>
              <a:rPr lang="en-US" sz="2400" b="1"/>
              <a:t>US law provides discretion to comply with WTO rules and procedures in each case</a:t>
            </a:r>
          </a:p>
          <a:p>
            <a:endParaRPr lang="en-US"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14135-4EA3-4CDC-9104-96BA79D2B2EA}" type="slidenum">
              <a:rPr lang="en-US"/>
              <a:pPr/>
              <a:t>3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19200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r>
              <a:rPr lang="en-US" sz="3200" b="1"/>
              <a:t>Thailand Restrictions on Importation of Cigarettes (GATT 1990)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9530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400" b="1"/>
              <a:t>Facts:  Thailand restricts import of cigarettes – require license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Only license granted was to Thai state Tobacco Monopoly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Thailand – restrictions to control additives – public health problem</a:t>
            </a:r>
          </a:p>
          <a:p>
            <a:pPr>
              <a:lnSpc>
                <a:spcPct val="90000"/>
              </a:lnSpc>
            </a:pPr>
            <a:r>
              <a:rPr lang="en-US" sz="2400" b="1"/>
              <a:t>Issue:  Do restrictions violate GATT Art. XI?</a:t>
            </a:r>
          </a:p>
          <a:p>
            <a:pPr>
              <a:lnSpc>
                <a:spcPct val="90000"/>
              </a:lnSpc>
            </a:pPr>
            <a:r>
              <a:rPr lang="en-US" sz="2400" b="1"/>
              <a:t>Decision:  Yes, restrictions violate GATT Art. XI:1</a:t>
            </a:r>
          </a:p>
          <a:p>
            <a:pPr>
              <a:lnSpc>
                <a:spcPct val="90000"/>
              </a:lnSpc>
            </a:pPr>
            <a:r>
              <a:rPr lang="en-US" sz="2400" b="1"/>
              <a:t>Reasons:  Restrictions not justified under Art. XX(b) – measures allowed only if no alternative consistent with GATT or less restrictive exist</a:t>
            </a:r>
          </a:p>
          <a:p>
            <a:pPr lvl="1">
              <a:lnSpc>
                <a:spcPct val="90000"/>
              </a:lnSpc>
            </a:pPr>
            <a:r>
              <a:rPr lang="en-US" sz="2400" b="1"/>
              <a:t>Could use nondiscriminatory regulation to require disclosure of additives, ban harmful additives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F22BB-2344-4612-A066-53C9FFCCAF07}" type="slidenum">
              <a:rPr lang="en-US"/>
              <a:pPr/>
              <a:t>4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848600" cy="2133600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r>
              <a:rPr lang="en-US" sz="4000" b="1"/>
              <a:t>Separate Agreements under the 1994 GATT Agreement</a:t>
            </a:r>
            <a:br>
              <a:rPr lang="en-US" sz="4000" b="1"/>
            </a:br>
            <a:endParaRPr lang="en-US" sz="4000" b="1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610600" cy="39624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 b="1"/>
              <a:t>Technical barriers to trade (regulations and product standards)</a:t>
            </a:r>
          </a:p>
          <a:p>
            <a:pPr>
              <a:lnSpc>
                <a:spcPct val="90000"/>
              </a:lnSpc>
            </a:pPr>
            <a:r>
              <a:rPr lang="en-US" sz="2800" b="1"/>
              <a:t>Import Licensing Procedures</a:t>
            </a:r>
          </a:p>
          <a:p>
            <a:pPr>
              <a:lnSpc>
                <a:spcPct val="90000"/>
              </a:lnSpc>
            </a:pPr>
            <a:r>
              <a:rPr lang="en-US" sz="2800" b="1"/>
              <a:t>Government procurement of goods</a:t>
            </a:r>
          </a:p>
          <a:p>
            <a:pPr>
              <a:lnSpc>
                <a:spcPct val="90000"/>
              </a:lnSpc>
            </a:pPr>
            <a:r>
              <a:rPr lang="en-US" sz="2800" b="1"/>
              <a:t>Trade in services</a:t>
            </a:r>
          </a:p>
          <a:p>
            <a:pPr>
              <a:lnSpc>
                <a:spcPct val="90000"/>
              </a:lnSpc>
            </a:pPr>
            <a:r>
              <a:rPr lang="en-US" sz="2800" b="1"/>
              <a:t>Trade in agricultural products</a:t>
            </a:r>
          </a:p>
          <a:p>
            <a:pPr>
              <a:lnSpc>
                <a:spcPct val="90000"/>
              </a:lnSpc>
            </a:pPr>
            <a:r>
              <a:rPr lang="en-US" sz="2800" b="1"/>
              <a:t>Trade in textiles and apparel</a:t>
            </a:r>
          </a:p>
          <a:p>
            <a:pPr>
              <a:lnSpc>
                <a:spcPct val="90000"/>
              </a:lnSpc>
            </a:pPr>
            <a:r>
              <a:rPr lang="en-US" sz="2800" b="1"/>
              <a:t>Trade related investment measures (TRIMS)</a:t>
            </a:r>
          </a:p>
          <a:p>
            <a:pPr>
              <a:lnSpc>
                <a:spcPct val="90000"/>
              </a:lnSpc>
            </a:pPr>
            <a:r>
              <a:rPr lang="en-US" sz="2800" b="1"/>
              <a:t>Trade related intellectual property (TRIPS)</a:t>
            </a:r>
          </a:p>
          <a:p>
            <a:pPr>
              <a:lnSpc>
                <a:spcPct val="90000"/>
              </a:lnSpc>
            </a:pPr>
            <a:endParaRPr lang="en-US" sz="2800" b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08285-2E88-4472-B41A-4DD10552FE2A}" type="slidenum">
              <a:rPr lang="en-US"/>
              <a:pPr/>
              <a:t>5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7793038" cy="1447800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r>
              <a:rPr lang="en-US" b="1"/>
              <a:t>International Standards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295400"/>
            <a:ext cx="7772400" cy="3959225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 b="1"/>
              <a:t>CE Mark – Conformite Europeane</a:t>
            </a:r>
          </a:p>
          <a:p>
            <a:pPr>
              <a:lnSpc>
                <a:spcPct val="90000"/>
              </a:lnSpc>
            </a:pPr>
            <a:r>
              <a:rPr lang="en-US" sz="2800" b="1"/>
              <a:t>International Organization for Standardization:  promulgates internationally-accepted standards</a:t>
            </a:r>
          </a:p>
          <a:p>
            <a:pPr>
              <a:lnSpc>
                <a:spcPct val="90000"/>
              </a:lnSpc>
            </a:pPr>
            <a:r>
              <a:rPr lang="en-US" sz="2800" b="1"/>
              <a:t>ISO 9000:  assurance of product quality through design and manufacture</a:t>
            </a:r>
          </a:p>
          <a:p>
            <a:pPr lvl="1">
              <a:lnSpc>
                <a:spcPct val="90000"/>
              </a:lnSpc>
            </a:pPr>
            <a:r>
              <a:rPr lang="en-US" b="1"/>
              <a:t>ISO certification makes selling in Europe much easier</a:t>
            </a:r>
          </a:p>
          <a:p>
            <a:pPr lvl="1">
              <a:lnSpc>
                <a:spcPct val="90000"/>
              </a:lnSpc>
            </a:pPr>
            <a:r>
              <a:rPr lang="en-US" b="1"/>
              <a:t>Required under EU law for medical devices and construction equipment</a:t>
            </a:r>
          </a:p>
          <a:p>
            <a:pPr>
              <a:lnSpc>
                <a:spcPct val="90000"/>
              </a:lnSpc>
            </a:pPr>
            <a:r>
              <a:rPr lang="en-US" sz="2800" b="1"/>
              <a:t>ISO 14000: standards for environmentally safe products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0AFB4-F980-4051-8AC1-157C6D36135F}" type="slidenum">
              <a:rPr lang="en-US"/>
              <a:pPr/>
              <a:t>6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457200"/>
            <a:ext cx="8305800" cy="1219200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r>
              <a:rPr lang="en-US" b="1"/>
              <a:t>GATT 1994 Agreement on Technical Barriers to Trade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8153400" cy="4454525"/>
          </a:xfrm>
          <a:noFill/>
          <a:ln/>
        </p:spPr>
        <p:txBody>
          <a:bodyPr lIns="92075" tIns="46038" rIns="92075" bIns="46038"/>
          <a:lstStyle/>
          <a:p>
            <a:r>
              <a:rPr lang="en-US" sz="2400" b="1"/>
              <a:t>Requires that member states’ standards must be applied in non-discriminatory manner</a:t>
            </a:r>
          </a:p>
          <a:p>
            <a:r>
              <a:rPr lang="en-US" sz="2400" b="1"/>
              <a:t>Standards must not create unnecessary obstacles to trade</a:t>
            </a:r>
          </a:p>
          <a:p>
            <a:r>
              <a:rPr lang="en-US" sz="2400" b="1"/>
              <a:t>Members are to use international standards whenever possible</a:t>
            </a:r>
          </a:p>
          <a:p>
            <a:r>
              <a:rPr lang="en-US" sz="2400" b="1"/>
              <a:t>Transparency:  members should publish proposed standards for comment and publish final standard to allow reasonable time to adapt</a:t>
            </a:r>
          </a:p>
          <a:p>
            <a:r>
              <a:rPr lang="en-US" sz="2400" b="1"/>
              <a:t>Principle of Least-Restrictive Trade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9FCDA-7282-45DC-A308-2DECA5E28A28}" type="slidenum">
              <a:rPr lang="en-US"/>
              <a:pPr/>
              <a:t>7</a:t>
            </a:fld>
            <a:endParaRPr lang="en-US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0"/>
            <a:ext cx="7793037" cy="1219200"/>
          </a:xfrm>
        </p:spPr>
        <p:txBody>
          <a:bodyPr/>
          <a:lstStyle/>
          <a:p>
            <a:r>
              <a:rPr lang="en-US" sz="3200" b="1"/>
              <a:t>EC – Measures Affecting Asbestos (WTO Appellate Body Report 2001)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828800"/>
            <a:ext cx="7772400" cy="44561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b="1"/>
              <a:t>Facts:  France imposes virtual ban on importation of chrysotile to France</a:t>
            </a:r>
          </a:p>
          <a:p>
            <a:pPr lvl="1">
              <a:lnSpc>
                <a:spcPct val="80000"/>
              </a:lnSpc>
            </a:pPr>
            <a:r>
              <a:rPr lang="en-US" sz="2000" b="1"/>
              <a:t>Canada complains that fibers can be used in ways without risk</a:t>
            </a:r>
          </a:p>
          <a:p>
            <a:pPr lvl="1">
              <a:lnSpc>
                <a:spcPct val="80000"/>
              </a:lnSpc>
            </a:pPr>
            <a:r>
              <a:rPr lang="en-US" sz="2000" b="1"/>
              <a:t>Canada requested WTO dispute settlement </a:t>
            </a:r>
          </a:p>
          <a:p>
            <a:pPr lvl="1">
              <a:lnSpc>
                <a:spcPct val="80000"/>
              </a:lnSpc>
            </a:pPr>
            <a:r>
              <a:rPr lang="en-US" sz="2000" b="1"/>
              <a:t>France claims Art. XX(b) – protect public health</a:t>
            </a:r>
          </a:p>
          <a:p>
            <a:pPr>
              <a:lnSpc>
                <a:spcPct val="80000"/>
              </a:lnSpc>
            </a:pPr>
            <a:r>
              <a:rPr lang="en-US" sz="2000" b="1"/>
              <a:t>Issue:  are restrictions valid technical regulation under GATT?</a:t>
            </a:r>
          </a:p>
          <a:p>
            <a:pPr>
              <a:lnSpc>
                <a:spcPct val="80000"/>
              </a:lnSpc>
            </a:pPr>
            <a:r>
              <a:rPr lang="en-US" sz="2000" b="1"/>
              <a:t>Decision:  Yes – not discriminatory</a:t>
            </a:r>
          </a:p>
          <a:p>
            <a:pPr>
              <a:lnSpc>
                <a:spcPct val="80000"/>
              </a:lnSpc>
            </a:pPr>
            <a:r>
              <a:rPr lang="en-US" sz="2000" b="1"/>
              <a:t>Reasons:  Technical regulations lay down product characteristics</a:t>
            </a:r>
          </a:p>
          <a:p>
            <a:pPr lvl="1">
              <a:lnSpc>
                <a:spcPct val="80000"/>
              </a:lnSpc>
            </a:pPr>
            <a:r>
              <a:rPr lang="en-US" sz="2000" b="1"/>
              <a:t>Measure here prescribes certain characteristics for all products</a:t>
            </a:r>
          </a:p>
          <a:p>
            <a:pPr lvl="1">
              <a:lnSpc>
                <a:spcPct val="80000"/>
              </a:lnSpc>
            </a:pPr>
            <a:r>
              <a:rPr lang="en-US" sz="2000" b="1"/>
              <a:t>Panel decision as to risk based on scientific evidence – protects life or health within meaning of Art. XX(b)</a:t>
            </a:r>
          </a:p>
          <a:p>
            <a:pPr lvl="1">
              <a:lnSpc>
                <a:spcPct val="80000"/>
              </a:lnSpc>
            </a:pPr>
            <a:r>
              <a:rPr lang="en-US" sz="2000" b="1"/>
              <a:t>WTO members have right to determine level of protection chosen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A74F2-243A-4ADA-A63E-0A8B95D7C8B8}" type="slidenum">
              <a:rPr lang="en-US"/>
              <a:pPr/>
              <a:t>8</a:t>
            </a:fld>
            <a:endParaRPr lang="en-US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0"/>
            <a:ext cx="7793037" cy="1143000"/>
          </a:xfrm>
        </p:spPr>
        <p:txBody>
          <a:bodyPr/>
          <a:lstStyle/>
          <a:p>
            <a:r>
              <a:rPr lang="en-US" sz="4000" b="1"/>
              <a:t>Import Licensing Procedures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828800"/>
            <a:ext cx="7772400" cy="52181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b="1"/>
              <a:t>GATT art. XI allows for import licensing if used in non-discriminatory and transparent manner</a:t>
            </a:r>
          </a:p>
          <a:p>
            <a:pPr lvl="1">
              <a:lnSpc>
                <a:spcPct val="80000"/>
              </a:lnSpc>
            </a:pPr>
            <a:r>
              <a:rPr lang="en-US" sz="2000" b="1"/>
              <a:t>Textile quotas (expired Jan. 1, 2005)</a:t>
            </a:r>
          </a:p>
          <a:p>
            <a:pPr>
              <a:lnSpc>
                <a:spcPct val="80000"/>
              </a:lnSpc>
            </a:pPr>
            <a:r>
              <a:rPr lang="en-US" sz="2000" b="1"/>
              <a:t>Transparency:  </a:t>
            </a:r>
          </a:p>
          <a:p>
            <a:pPr lvl="1">
              <a:lnSpc>
                <a:spcPct val="80000"/>
              </a:lnSpc>
            </a:pPr>
            <a:r>
              <a:rPr lang="en-US" sz="2000" b="1"/>
              <a:t>Procedures not unduly complicated, rules published and openly available to all interested parties</a:t>
            </a:r>
          </a:p>
          <a:p>
            <a:pPr lvl="1">
              <a:lnSpc>
                <a:spcPct val="80000"/>
              </a:lnSpc>
            </a:pPr>
            <a:r>
              <a:rPr lang="en-US" sz="2000" b="1"/>
              <a:t>Applications should be handled within 60 days</a:t>
            </a:r>
          </a:p>
          <a:p>
            <a:pPr>
              <a:lnSpc>
                <a:spcPct val="80000"/>
              </a:lnSpc>
            </a:pPr>
            <a:r>
              <a:rPr lang="en-US" sz="2000" b="1"/>
              <a:t>GATT Agt.on Import Licensing Procedures (1994):  non-discriminatory and simple procedures</a:t>
            </a:r>
          </a:p>
          <a:p>
            <a:pPr lvl="1">
              <a:lnSpc>
                <a:spcPct val="80000"/>
              </a:lnSpc>
            </a:pPr>
            <a:r>
              <a:rPr lang="en-US" sz="2000" b="1"/>
              <a:t>Members must notify WTO Import Licensing Comm. if products will be subject to new licensing requirements</a:t>
            </a:r>
          </a:p>
          <a:p>
            <a:pPr lvl="1">
              <a:lnSpc>
                <a:spcPct val="80000"/>
              </a:lnSpc>
            </a:pPr>
            <a:r>
              <a:rPr lang="en-US" sz="2000" b="1"/>
              <a:t>If use licensing to administer quotas, must publish amount of quota already used</a:t>
            </a:r>
          </a:p>
          <a:p>
            <a:pPr>
              <a:lnSpc>
                <a:spcPct val="80000"/>
              </a:lnSpc>
            </a:pPr>
            <a:r>
              <a:rPr lang="en-US" sz="2000" b="1"/>
              <a:t>Trade Facilitation:  efforts to simplify and standardize regulations and procedures for movement of goods across borders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11966-A26B-47DF-82C6-85E90E32AB3D}" type="slidenum">
              <a:rPr lang="en-US"/>
              <a:pPr/>
              <a:t>9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676400"/>
          </a:xfrm>
          <a:noFill/>
          <a:ln/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r>
              <a:rPr lang="en-US" b="1"/>
              <a:t>Government Procurement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46482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400" b="1" dirty="0"/>
              <a:t>GATT Art. III allows exception to national treatment allowing government to favor domestic supplier</a:t>
            </a:r>
          </a:p>
          <a:p>
            <a:pPr>
              <a:lnSpc>
                <a:spcPct val="90000"/>
              </a:lnSpc>
            </a:pPr>
            <a:r>
              <a:rPr lang="en-US" sz="2400" b="1" dirty="0"/>
              <a:t>GATT 1994 Agreement on Government Procurement requires fair, open and non-discriminatory procurement </a:t>
            </a:r>
            <a:r>
              <a:rPr lang="en-US" sz="2400" b="1" dirty="0" smtClean="0"/>
              <a:t>practices- 2006 revisions</a:t>
            </a:r>
            <a:endParaRPr lang="en-US" sz="2400" b="1" dirty="0"/>
          </a:p>
          <a:p>
            <a:pPr lvl="1">
              <a:lnSpc>
                <a:spcPct val="90000"/>
              </a:lnSpc>
            </a:pPr>
            <a:r>
              <a:rPr lang="en-US" sz="2400" b="1" dirty="0"/>
              <a:t> applies only to those signatories, and </a:t>
            </a:r>
          </a:p>
          <a:p>
            <a:pPr lvl="1">
              <a:lnSpc>
                <a:spcPct val="90000"/>
              </a:lnSpc>
            </a:pPr>
            <a:r>
              <a:rPr lang="en-US" sz="2400" b="1" dirty="0"/>
              <a:t>applies to goods and services worth </a:t>
            </a:r>
            <a:r>
              <a:rPr lang="en-US" sz="2400" b="1" dirty="0" smtClean="0"/>
              <a:t>130,000 SDR or </a:t>
            </a:r>
            <a:r>
              <a:rPr lang="en-US" sz="2400" b="1" dirty="0"/>
              <a:t>more and construction contracts over </a:t>
            </a:r>
            <a:r>
              <a:rPr lang="en-US" sz="2400" b="1" dirty="0" smtClean="0"/>
              <a:t>5 million SDR</a:t>
            </a:r>
            <a:endParaRPr lang="en-US" sz="2400" b="1" dirty="0"/>
          </a:p>
          <a:p>
            <a:pPr>
              <a:lnSpc>
                <a:spcPct val="90000"/>
              </a:lnSpc>
            </a:pPr>
            <a:r>
              <a:rPr lang="en-US" sz="2400" b="1" dirty="0" err="1"/>
              <a:t>Agt</a:t>
            </a:r>
            <a:r>
              <a:rPr lang="en-US" sz="2400" b="1" dirty="0"/>
              <a:t> provides for bilateral agreements </a:t>
            </a:r>
            <a:r>
              <a:rPr lang="en-US" sz="2400" b="1" dirty="0" err="1"/>
              <a:t>btwn</a:t>
            </a:r>
            <a:r>
              <a:rPr lang="en-US" sz="2400" b="1" dirty="0"/>
              <a:t>. Signatories as to how AGP will apply to them</a:t>
            </a:r>
          </a:p>
          <a:p>
            <a:pPr lvl="1">
              <a:lnSpc>
                <a:spcPct val="90000"/>
              </a:lnSpc>
            </a:pPr>
            <a:r>
              <a:rPr lang="en-US" sz="2400" b="1" dirty="0"/>
              <a:t>May have differing rules for different countries involved </a:t>
            </a:r>
          </a:p>
          <a:p>
            <a:pPr>
              <a:lnSpc>
                <a:spcPct val="90000"/>
              </a:lnSpc>
            </a:pPr>
            <a:r>
              <a:rPr lang="en-US" sz="2400" b="1" dirty="0"/>
              <a:t>Allow signatories to exempt certain agencies</a:t>
            </a:r>
          </a:p>
          <a:p>
            <a:pPr lvl="1">
              <a:lnSpc>
                <a:spcPct val="90000"/>
              </a:lnSpc>
            </a:pPr>
            <a:endParaRPr lang="en-US" sz="2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454</TotalTime>
  <Words>1872</Words>
  <Application>Microsoft PowerPoint</Application>
  <PresentationFormat>On-screen Show (4:3)</PresentationFormat>
  <Paragraphs>251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Blends</vt:lpstr>
      <vt:lpstr>Laws Governing Access to Foreign Markets</vt:lpstr>
      <vt:lpstr>GATT:  Least Restrictive Trade Principle</vt:lpstr>
      <vt:lpstr>Thailand Restrictions on Importation of Cigarettes (GATT 1990)</vt:lpstr>
      <vt:lpstr>Separate Agreements under the 1994 GATT Agreement </vt:lpstr>
      <vt:lpstr>International Standards</vt:lpstr>
      <vt:lpstr>GATT 1994 Agreement on Technical Barriers to Trade</vt:lpstr>
      <vt:lpstr>EC – Measures Affecting Asbestos (WTO Appellate Body Report 2001)</vt:lpstr>
      <vt:lpstr>Import Licensing Procedures</vt:lpstr>
      <vt:lpstr>Government Procurement</vt:lpstr>
      <vt:lpstr>AGP Procurement Rules</vt:lpstr>
      <vt:lpstr>US AGP Exclusions</vt:lpstr>
      <vt:lpstr>Trade in Services</vt:lpstr>
      <vt:lpstr>General Agreement on Trade in Services (GATS)</vt:lpstr>
      <vt:lpstr>GATS Agreement on Trade in Financial Services</vt:lpstr>
      <vt:lpstr>GATS Agreement on Basic Telecommunications</vt:lpstr>
      <vt:lpstr>Trade in Agriculture</vt:lpstr>
      <vt:lpstr>GATT 1994 Agreement on Agriculture </vt:lpstr>
      <vt:lpstr>EC Measures Concerning Meat and Meat Hormones (WTO 1997)</vt:lpstr>
      <vt:lpstr>Trade in Textiles</vt:lpstr>
      <vt:lpstr>1994 GATT Agt on Textiles and Clothing</vt:lpstr>
      <vt:lpstr>GATT 1994 Agt on Trade Related Investment Measures </vt:lpstr>
      <vt:lpstr>GATT 1994 Agt on Trade Related Aspects of IP Rights  </vt:lpstr>
      <vt:lpstr>US Trade Sanctions:  S. 301</vt:lpstr>
      <vt:lpstr>Basic S. 301</vt:lpstr>
      <vt:lpstr>Other S. 301 Actions</vt:lpstr>
      <vt:lpstr>Trade Sanctions under S. 301</vt:lpstr>
      <vt:lpstr>U.S. Sections 301-310 of Trade Act of 1974 (WTO Panel 1999)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Laws Governing Access to Foreign Markets</dc:title>
  <dc:creator>Bentley College</dc:creator>
  <cp:lastModifiedBy>pjcihon</cp:lastModifiedBy>
  <cp:revision>31</cp:revision>
  <dcterms:created xsi:type="dcterms:W3CDTF">1998-09-12T15:39:39Z</dcterms:created>
  <dcterms:modified xsi:type="dcterms:W3CDTF">2009-04-01T14:57:05Z</dcterms:modified>
</cp:coreProperties>
</file>