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14"/>
  </p:notesMasterIdLst>
  <p:handoutMasterIdLst>
    <p:handoutMasterId r:id="rId15"/>
  </p:handoutMasterIdLst>
  <p:sldIdLst>
    <p:sldId id="277" r:id="rId2"/>
    <p:sldId id="308" r:id="rId3"/>
    <p:sldId id="315" r:id="rId4"/>
    <p:sldId id="333" r:id="rId5"/>
    <p:sldId id="332" r:id="rId6"/>
    <p:sldId id="328" r:id="rId7"/>
    <p:sldId id="334" r:id="rId8"/>
    <p:sldId id="335" r:id="rId9"/>
    <p:sldId id="329" r:id="rId10"/>
    <p:sldId id="331" r:id="rId11"/>
    <p:sldId id="283" r:id="rId12"/>
    <p:sldId id="336" r:id="rId13"/>
  </p:sldIdLst>
  <p:sldSz cx="9144000" cy="6858000" type="screen4x3"/>
  <p:notesSz cx="68580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5F5F5F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117" d="100"/>
          <a:sy n="117" d="100"/>
        </p:scale>
        <p:origin x="-146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63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fld id="{3B0DEC8C-BE33-4948-95CA-14ABF67B9C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638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14914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3950" y="692150"/>
            <a:ext cx="4610100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79913"/>
            <a:ext cx="5486400" cy="41481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39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939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9396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397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939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939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0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9401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02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03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940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940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9406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5940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5940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1599F5D-ECF4-41ED-8C2B-E28AD9BC40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583BB2-C5F6-4A56-AFDB-79A97C1CE3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0E7412-14E2-4CDA-B766-A6CB33AA64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E7528B-49FA-4829-BBBD-1B853A89D7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748EA7-AC08-4EBC-8865-361E6D17CE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F56815-809C-461F-8D02-D00F0B16F9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5BBFA3-69C0-4C10-AE4E-4DFA7A1F5A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6E2C5B-FE48-49B8-AD03-DB58B3220F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D4B326-B690-461C-9E64-AE3F69AF69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6E7164-88FF-4239-8A9E-908F3F7D06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99DD6A-93D3-4CE9-844C-7D79E4D983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5837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837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837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583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78168C5-F3E5-45AF-8644-A23F3958EF5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75211DE7-CE94-42AC-AB83-1372F9560AE5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1752600"/>
            <a:ext cx="7315200" cy="11430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r>
              <a:rPr lang="en-US" sz="4000" b="1" dirty="0" smtClean="0"/>
              <a:t>The </a:t>
            </a:r>
            <a:r>
              <a:rPr lang="en-US" sz="4000" b="1" dirty="0"/>
              <a:t>Regulation of </a:t>
            </a:r>
            <a:r>
              <a:rPr lang="en-US" sz="4000" b="1" dirty="0" smtClean="0"/>
              <a:t>Exports</a:t>
            </a:r>
            <a:endParaRPr lang="en-US" sz="40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828800"/>
          </a:xfrm>
          <a:noFill/>
          <a:ln/>
        </p:spPr>
        <p:txBody>
          <a:bodyPr lIns="92075" tIns="46038" rIns="92075" bIns="46038"/>
          <a:lstStyle/>
          <a:p>
            <a:r>
              <a:rPr lang="en-US" b="1" dirty="0"/>
              <a:t>Chapter </a:t>
            </a:r>
            <a:r>
              <a:rPr lang="en-US" b="1" dirty="0" smtClean="0"/>
              <a:t>13</a:t>
            </a:r>
            <a:endParaRPr lang="en-US" b="1" dirty="0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57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200">
                <a:latin typeface="Times New Roman" pitchFamily="18" charset="0"/>
              </a:rPr>
              <a:t>© 2002 West/Thomson Learning </a:t>
            </a:r>
            <a:endParaRPr lang="en-US" sz="2400" u="sng"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3A276-0EDB-4FBD-9F46-7B409092FECE}" type="slidenum">
              <a:rPr lang="en-US"/>
              <a:pPr/>
              <a:t>10</a:t>
            </a:fld>
            <a:endParaRPr 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881063"/>
            <a:ext cx="7793038" cy="1760538"/>
          </a:xfrm>
        </p:spPr>
        <p:txBody>
          <a:bodyPr/>
          <a:lstStyle/>
          <a:p>
            <a:r>
              <a:rPr lang="en-US" sz="3200" b="1"/>
              <a:t>President’s Emergency Powers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066800"/>
            <a:ext cx="7772400" cy="50657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 dirty="0"/>
              <a:t>Trading with the Enemy Act:  repealed in 1977</a:t>
            </a:r>
          </a:p>
          <a:p>
            <a:pPr>
              <a:lnSpc>
                <a:spcPct val="80000"/>
              </a:lnSpc>
            </a:pPr>
            <a:r>
              <a:rPr lang="en-US" sz="2400" b="1" dirty="0"/>
              <a:t>National Emergencies Act:  requires Congressional approval of state of emergency declarations after 1 year</a:t>
            </a:r>
          </a:p>
          <a:p>
            <a:pPr>
              <a:lnSpc>
                <a:spcPct val="80000"/>
              </a:lnSpc>
            </a:pPr>
            <a:r>
              <a:rPr lang="en-US" sz="2400" b="1" dirty="0"/>
              <a:t>Int. Emergency Economic Powers Act:  grants wide discretion to control int. financial transactions</a:t>
            </a:r>
          </a:p>
          <a:p>
            <a:pPr lvl="1">
              <a:lnSpc>
                <a:spcPct val="80000"/>
              </a:lnSpc>
            </a:pPr>
            <a:r>
              <a:rPr lang="en-US" sz="2400" b="1" dirty="0"/>
              <a:t>Freeze assets, impose embargos, or other sanctions</a:t>
            </a:r>
          </a:p>
          <a:p>
            <a:pPr lvl="1">
              <a:lnSpc>
                <a:spcPct val="80000"/>
              </a:lnSpc>
            </a:pPr>
            <a:r>
              <a:rPr lang="en-US" sz="2400" b="1" dirty="0"/>
              <a:t>Usually implemented by Treasury Dept.</a:t>
            </a:r>
          </a:p>
          <a:p>
            <a:pPr>
              <a:lnSpc>
                <a:spcPct val="80000"/>
              </a:lnSpc>
            </a:pPr>
            <a:r>
              <a:rPr lang="en-US" sz="2400" b="1" dirty="0"/>
              <a:t>USA Patriot Act:  antiterrorism powers</a:t>
            </a:r>
          </a:p>
          <a:p>
            <a:pPr lvl="1">
              <a:lnSpc>
                <a:spcPct val="80000"/>
              </a:lnSpc>
            </a:pPr>
            <a:r>
              <a:rPr lang="en-US" sz="2400" b="1" dirty="0" smtClean="0"/>
              <a:t>Amended IEEPA for more flexibility</a:t>
            </a:r>
          </a:p>
          <a:p>
            <a:pPr lvl="1">
              <a:lnSpc>
                <a:spcPct val="80000"/>
              </a:lnSpc>
            </a:pPr>
            <a:r>
              <a:rPr lang="en-US" sz="2400" b="1" dirty="0" smtClean="0"/>
              <a:t>Seizure </a:t>
            </a:r>
            <a:r>
              <a:rPr lang="en-US" sz="2400" b="1" dirty="0"/>
              <a:t>of property, financial transactions </a:t>
            </a:r>
            <a:r>
              <a:rPr lang="en-US" sz="2400" b="1" dirty="0" smtClean="0"/>
              <a:t>reporting</a:t>
            </a:r>
            <a:endParaRPr lang="en-US" sz="24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59D2F-6F63-448D-87D5-5BA776B80B92}" type="slidenum">
              <a:rPr lang="en-US"/>
              <a:pPr/>
              <a:t>11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877175" cy="9144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r>
              <a:rPr lang="en-US" sz="3600" b="1"/>
              <a:t>Challenges to IEEPA Powers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914400"/>
            <a:ext cx="7772400" cy="5294313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400" b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Chas. Main v. Khuzestan</a:t>
            </a:r>
            <a:r>
              <a:rPr lang="en-US" sz="2400" b="1" u="sng"/>
              <a:t> </a:t>
            </a:r>
            <a:r>
              <a:rPr lang="en-US" sz="2400" b="1"/>
              <a:t>(1st Cir. 1981)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President Carter, as part of a deal to free hostages in Iran, issued an Executive Order under IEEPA suspending claims against Iran in US court 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IEEPA gives President has authority to transfer blocked Iranian assets to the Tribunal  and to require claims to be arbitrated by Tribunal</a:t>
            </a:r>
          </a:p>
          <a:p>
            <a:pPr>
              <a:lnSpc>
                <a:spcPct val="90000"/>
              </a:lnSpc>
            </a:pPr>
            <a:r>
              <a:rPr lang="en-US" sz="2400" b="1" u="sng"/>
              <a:t>U.S. v. Lindh</a:t>
            </a:r>
            <a:r>
              <a:rPr lang="en-US" sz="2400" b="1"/>
              <a:t> (E.D. Va. 2002)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“American Taliban” charged with providing material support to terrorist organization in violation of IEEPA orders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IEEPA grants broad authority  - orders needn’t be limited to commercial transactions</a:t>
            </a:r>
          </a:p>
          <a:p>
            <a:pPr>
              <a:lnSpc>
                <a:spcPct val="90000"/>
              </a:lnSpc>
            </a:pPr>
            <a:endParaRPr lang="en-US" sz="2400" b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93037" cy="914400"/>
          </a:xfrm>
        </p:spPr>
        <p:txBody>
          <a:bodyPr/>
          <a:lstStyle/>
          <a:p>
            <a:r>
              <a:rPr lang="en-US" b="1" dirty="0" smtClean="0"/>
              <a:t>US Sanctions on Cuba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1066800"/>
            <a:ext cx="7772400" cy="5065713"/>
          </a:xfrm>
        </p:spPr>
        <p:txBody>
          <a:bodyPr/>
          <a:lstStyle/>
          <a:p>
            <a:r>
              <a:rPr lang="en-US" sz="2000" b="1" dirty="0" smtClean="0"/>
              <a:t>1963 – Restrictions imposed under Trading with Enemy Act</a:t>
            </a:r>
          </a:p>
          <a:p>
            <a:pPr lvl="1"/>
            <a:r>
              <a:rPr lang="en-US" sz="2000" b="1" dirty="0" smtClean="0"/>
              <a:t>Froze Cuban Assets in US</a:t>
            </a:r>
          </a:p>
          <a:p>
            <a:pPr lvl="1"/>
            <a:r>
              <a:rPr lang="en-US" sz="2000" b="1" dirty="0" smtClean="0"/>
              <a:t>Banned all trade and financial transactions</a:t>
            </a:r>
          </a:p>
          <a:p>
            <a:r>
              <a:rPr lang="en-US" sz="2000" b="1" dirty="0" smtClean="0"/>
              <a:t>1992 – Cuban Democracy Act</a:t>
            </a:r>
          </a:p>
          <a:p>
            <a:r>
              <a:rPr lang="en-US" sz="2000" b="1" dirty="0" smtClean="0"/>
              <a:t>1996 – Helms Burton Act – </a:t>
            </a:r>
          </a:p>
          <a:p>
            <a:pPr lvl="1"/>
            <a:r>
              <a:rPr lang="en-US" sz="2000" b="1" dirty="0" smtClean="0"/>
              <a:t>US citizen claims against Cuba for seized property</a:t>
            </a:r>
          </a:p>
          <a:p>
            <a:pPr lvl="1"/>
            <a:r>
              <a:rPr lang="en-US" sz="2000" b="1" dirty="0" smtClean="0"/>
              <a:t>Allowed suits against foreign nationals using property</a:t>
            </a:r>
          </a:p>
          <a:p>
            <a:r>
              <a:rPr lang="en-US" sz="2000" b="1" dirty="0" smtClean="0"/>
              <a:t>Bush Administration – tightened sanctions, restricted educational travel</a:t>
            </a:r>
          </a:p>
          <a:p>
            <a:r>
              <a:rPr lang="en-US" sz="2000" b="1" dirty="0" smtClean="0"/>
              <a:t>Congress – some food and medicine sales – cash only</a:t>
            </a:r>
          </a:p>
          <a:p>
            <a:r>
              <a:rPr lang="en-US" sz="2000" b="1" i="1" dirty="0" smtClean="0"/>
              <a:t>Freedom to Travel Campaign v. Newcomb </a:t>
            </a:r>
            <a:r>
              <a:rPr lang="en-US" sz="2000" b="1" dirty="0" smtClean="0"/>
              <a:t>(9</a:t>
            </a:r>
            <a:r>
              <a:rPr lang="en-US" sz="2000" b="1" baseline="30000" dirty="0" smtClean="0"/>
              <a:t>th</a:t>
            </a:r>
            <a:r>
              <a:rPr lang="en-US" sz="2000" b="1" dirty="0" smtClean="0"/>
              <a:t> Cir. 95) – upheld restrictions on travel to Cuba</a:t>
            </a:r>
          </a:p>
          <a:p>
            <a:r>
              <a:rPr lang="en-US" sz="2000" b="1" dirty="0" smtClean="0"/>
              <a:t>Recent indications Obama Administration may liberalize restrictions</a:t>
            </a: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528B-49FA-4829-BBBD-1B853A89D7B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88F8-D916-4AFB-B4DC-24EA13B10B1A}" type="slidenum">
              <a:rPr lang="en-US"/>
              <a:pPr/>
              <a:t>2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8382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r>
              <a:rPr lang="en-US" dirty="0" smtClean="0"/>
              <a:t>		</a:t>
            </a:r>
            <a:r>
              <a:rPr lang="en-US" b="1" dirty="0" smtClean="0"/>
              <a:t>Trade Controls</a:t>
            </a:r>
            <a:endParaRPr lang="en-US" b="1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143000"/>
            <a:ext cx="7772400" cy="4989513"/>
          </a:xfrm>
          <a:noFill/>
          <a:ln/>
        </p:spPr>
        <p:txBody>
          <a:bodyPr lIns="92075" tIns="46038" rIns="92075" bIns="46038"/>
          <a:lstStyle/>
          <a:p>
            <a:r>
              <a:rPr lang="en-US" sz="1800" b="1" dirty="0" smtClean="0"/>
              <a:t>Trade Restrictions over Arms</a:t>
            </a:r>
          </a:p>
          <a:p>
            <a:pPr lvl="1"/>
            <a:r>
              <a:rPr lang="en-US" sz="1800" b="1" dirty="0" smtClean="0"/>
              <a:t>Arms Export Control Act – State Dept. Directorate of Defense Trade Controls</a:t>
            </a:r>
          </a:p>
          <a:p>
            <a:pPr lvl="2"/>
            <a:r>
              <a:rPr lang="en-US" sz="1800" b="1" dirty="0" smtClean="0"/>
              <a:t>International Traffic in Arms Regulations</a:t>
            </a:r>
          </a:p>
          <a:p>
            <a:pPr lvl="2"/>
            <a:r>
              <a:rPr lang="en-US" sz="1800" b="1" dirty="0" smtClean="0"/>
              <a:t>US Munitions List</a:t>
            </a:r>
          </a:p>
          <a:p>
            <a:pPr lvl="2">
              <a:lnSpc>
                <a:spcPct val="90000"/>
              </a:lnSpc>
            </a:pPr>
            <a:r>
              <a:rPr lang="en-US" sz="1600" b="1" dirty="0" smtClean="0"/>
              <a:t>exporter must register with govt.</a:t>
            </a:r>
          </a:p>
          <a:p>
            <a:pPr lvl="2">
              <a:lnSpc>
                <a:spcPct val="90000"/>
              </a:lnSpc>
            </a:pPr>
            <a:r>
              <a:rPr lang="en-US" sz="1600" b="1" dirty="0" smtClean="0"/>
              <a:t>put restrictions in any license, and register license with govt</a:t>
            </a:r>
            <a:r>
              <a:rPr lang="en-US" sz="1400" b="1" dirty="0" smtClean="0"/>
              <a:t>.</a:t>
            </a:r>
          </a:p>
          <a:p>
            <a:r>
              <a:rPr lang="en-US" sz="1800" b="1" dirty="0" smtClean="0"/>
              <a:t>Restrictions for Foreign Policy and National Security Reasons</a:t>
            </a:r>
          </a:p>
          <a:p>
            <a:pPr lvl="1"/>
            <a:r>
              <a:rPr lang="en-US" sz="1800" b="1" dirty="0" smtClean="0"/>
              <a:t>Restrictions on “State Sponsors of Terrorism”</a:t>
            </a:r>
          </a:p>
          <a:p>
            <a:pPr lvl="2"/>
            <a:r>
              <a:rPr lang="en-US" sz="1800" b="1" dirty="0" smtClean="0"/>
              <a:t>Cuba, Iran, N. Korea, Sudan, Syria</a:t>
            </a:r>
          </a:p>
          <a:p>
            <a:pPr lvl="2"/>
            <a:r>
              <a:rPr lang="en-US" sz="1800" b="1" dirty="0" smtClean="0"/>
              <a:t>Libya and Iraq – recently removed</a:t>
            </a:r>
          </a:p>
          <a:p>
            <a:pPr lvl="2"/>
            <a:r>
              <a:rPr lang="en-US" sz="1800" b="1" dirty="0" smtClean="0"/>
              <a:t>1979 – Ban on grain sales to USSR</a:t>
            </a:r>
          </a:p>
          <a:p>
            <a:pPr lvl="1"/>
            <a:r>
              <a:rPr lang="en-US" sz="1800" b="1" dirty="0" smtClean="0"/>
              <a:t>UN Approved Sanctions – more effective than unilateral sanctions</a:t>
            </a:r>
          </a:p>
          <a:p>
            <a:pPr lvl="1"/>
            <a:r>
              <a:rPr lang="en-US" sz="1800" b="1" dirty="0" smtClean="0"/>
              <a:t>Controls for Reasons of Short Supply – medicines, foodstuffs, basic metals, petroleum</a:t>
            </a:r>
          </a:p>
          <a:p>
            <a:pPr lvl="1"/>
            <a:r>
              <a:rPr lang="en-US" sz="1800" b="1" dirty="0" smtClean="0"/>
              <a:t>Controls for Protection of Antiquities, Wildlife, Environment or Public Safety</a:t>
            </a:r>
          </a:p>
          <a:p>
            <a:endParaRPr lang="en-US" sz="1800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1C999-D88F-4F92-AEC8-9417225458A6}" type="slidenum">
              <a:rPr lang="en-US"/>
              <a:pPr/>
              <a:t>3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-762000"/>
            <a:ext cx="7793038" cy="1760538"/>
          </a:xfrm>
        </p:spPr>
        <p:txBody>
          <a:bodyPr/>
          <a:lstStyle/>
          <a:p>
            <a:r>
              <a:rPr lang="en-US" sz="2800" b="1" i="1" u="sng" dirty="0"/>
              <a:t>B-West Imports v. U.S.</a:t>
            </a:r>
            <a:r>
              <a:rPr lang="en-US" sz="2800" b="1" dirty="0"/>
              <a:t> (Fed. Cir. 1996)</a:t>
            </a:r>
            <a:endParaRPr lang="en-US" sz="2800" b="1" u="sng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990600"/>
            <a:ext cx="7772400" cy="49895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/>
              <a:t>Facts:  Pres. Clinton bans imports of arms and munitions from China to protest human rights abuses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BATF revoked import permits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B-West challenges ban in Ct. of Int. Trade</a:t>
            </a:r>
          </a:p>
          <a:p>
            <a:pPr>
              <a:lnSpc>
                <a:spcPct val="90000"/>
              </a:lnSpc>
            </a:pPr>
            <a:r>
              <a:rPr lang="en-US" sz="2800" b="1"/>
              <a:t>Issue:  Does revocation of the exemption and ban of imports from China constitute a violation of  due process and takings clause of the 5</a:t>
            </a:r>
            <a:r>
              <a:rPr lang="en-US" sz="2800" b="1" baseline="30000"/>
              <a:t>th</a:t>
            </a:r>
            <a:r>
              <a:rPr lang="en-US" sz="2800" b="1"/>
              <a:t> Amendment to the U.S. Constitution?</a:t>
            </a:r>
          </a:p>
          <a:p>
            <a:pPr>
              <a:lnSpc>
                <a:spcPct val="90000"/>
              </a:lnSpc>
            </a:pPr>
            <a:r>
              <a:rPr lang="en-US" sz="2800" b="1"/>
              <a:t>Decision:No </a:t>
            </a:r>
          </a:p>
          <a:p>
            <a:pPr>
              <a:lnSpc>
                <a:spcPct val="90000"/>
              </a:lnSpc>
            </a:pPr>
            <a:r>
              <a:rPr lang="en-US" sz="2800" b="1"/>
              <a:t>Reasons:  AECA gives President great latitude to prohibit imports of controlled items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28600"/>
            <a:ext cx="7793037" cy="381000"/>
          </a:xfrm>
        </p:spPr>
        <p:txBody>
          <a:bodyPr/>
          <a:lstStyle/>
          <a:p>
            <a:r>
              <a:rPr lang="en-US" sz="2800" b="1" dirty="0" smtClean="0"/>
              <a:t>Multilateral Efforts to Control Technology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914400"/>
            <a:ext cx="7772400" cy="5218113"/>
          </a:xfrm>
        </p:spPr>
        <p:txBody>
          <a:bodyPr/>
          <a:lstStyle/>
          <a:p>
            <a:r>
              <a:rPr lang="en-US" sz="2800" b="1" dirty="0" smtClean="0"/>
              <a:t>COCOM–1949 prevent Soviet Bloc from access to technologies – disbanded in 1994</a:t>
            </a:r>
          </a:p>
          <a:p>
            <a:r>
              <a:rPr lang="en-US" sz="2800" b="1" dirty="0" err="1" smtClean="0"/>
              <a:t>Wassenaar</a:t>
            </a:r>
            <a:r>
              <a:rPr lang="en-US" sz="2800" b="1" dirty="0" smtClean="0"/>
              <a:t> Agt.– 1996:  has 40 members – coordinate practices and recommendations – loose </a:t>
            </a:r>
            <a:r>
              <a:rPr lang="en-US" sz="2800" b="1" dirty="0" err="1" smtClean="0"/>
              <a:t>arrangment</a:t>
            </a:r>
            <a:endParaRPr lang="en-US" sz="2800" b="1" dirty="0" smtClean="0"/>
          </a:p>
          <a:p>
            <a:r>
              <a:rPr lang="en-US" sz="2800" b="1" dirty="0" smtClean="0"/>
              <a:t>Australia Group – focus on biological and chemical weapons</a:t>
            </a:r>
          </a:p>
          <a:p>
            <a:r>
              <a:rPr lang="en-US" sz="2800" b="1" dirty="0" smtClean="0"/>
              <a:t> Missile Technology Control  Regime</a:t>
            </a:r>
          </a:p>
          <a:p>
            <a:r>
              <a:rPr lang="en-US" sz="2800" b="1" dirty="0" smtClean="0"/>
              <a:t>Nuclear Suppliers Group – share information and voluntary guidelines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528B-49FA-4829-BBBD-1B853A89D7B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28600"/>
            <a:ext cx="7793037" cy="762000"/>
          </a:xfrm>
        </p:spPr>
        <p:txBody>
          <a:bodyPr/>
          <a:lstStyle/>
          <a:p>
            <a:r>
              <a:rPr lang="en-US" b="1" dirty="0" smtClean="0"/>
              <a:t>US Export Control Laws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1295400"/>
            <a:ext cx="7772400" cy="4837113"/>
          </a:xfrm>
        </p:spPr>
        <p:txBody>
          <a:bodyPr/>
          <a:lstStyle/>
          <a:p>
            <a:r>
              <a:rPr lang="en-US" b="1" dirty="0" smtClean="0"/>
              <a:t>Balance national interests and Commercial interests</a:t>
            </a:r>
          </a:p>
          <a:p>
            <a:r>
              <a:rPr lang="en-US" b="1" dirty="0" smtClean="0"/>
              <a:t>Export Administration Act of 1979 – basis of current export restrictions</a:t>
            </a:r>
          </a:p>
          <a:p>
            <a:pPr lvl="1"/>
            <a:r>
              <a:rPr lang="en-US" b="1" dirty="0" smtClean="0"/>
              <a:t>Concern about diversions of controlled technology</a:t>
            </a:r>
          </a:p>
          <a:p>
            <a:pPr lvl="1"/>
            <a:r>
              <a:rPr lang="en-US" b="1" dirty="0" smtClean="0"/>
              <a:t>Toughened Environment after 9/11/01</a:t>
            </a:r>
          </a:p>
          <a:p>
            <a:pPr lvl="1"/>
            <a:r>
              <a:rPr lang="en-US" b="1" dirty="0" smtClean="0"/>
              <a:t>Focus on Chinese Industrial Espionage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528B-49FA-4829-BBBD-1B853A89D7B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C6264-BA3C-4499-8C7E-BCE1EF9E05E5}" type="slidenum">
              <a:rPr lang="en-US"/>
              <a:pPr/>
              <a:t>6</a:t>
            </a:fld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-881063"/>
            <a:ext cx="7793038" cy="1760538"/>
          </a:xfrm>
        </p:spPr>
        <p:txBody>
          <a:bodyPr/>
          <a:lstStyle/>
          <a:p>
            <a:r>
              <a:rPr lang="en-US" b="1"/>
              <a:t>US Restrictions of Exports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295400"/>
            <a:ext cx="7772400" cy="48371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/>
              <a:t>Trade Sanctions and Export Controls</a:t>
            </a:r>
          </a:p>
          <a:p>
            <a:pPr>
              <a:lnSpc>
                <a:spcPct val="90000"/>
              </a:lnSpc>
            </a:pPr>
            <a:r>
              <a:rPr lang="en-US" sz="2800" b="1"/>
              <a:t>Trade Sanctions:  specific countries subject to trade sanctions:  Cuba, North Korea, Iran, Myanmar, Iraq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Sanctions apply to US firms and to their foreign subsidiaries – “control” test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US firms not allowed to “facilitate” any transaction with sanctioned country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Exception for “information services” – websites, etc.</a:t>
            </a:r>
          </a:p>
          <a:p>
            <a:pPr>
              <a:lnSpc>
                <a:spcPct val="90000"/>
              </a:lnSpc>
            </a:pPr>
            <a:r>
              <a:rPr lang="en-US" sz="2800" b="1"/>
              <a:t>Canada and EU: legal provisions against firms complying with US sanctions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-304800"/>
            <a:ext cx="7793037" cy="838200"/>
          </a:xfrm>
        </p:spPr>
        <p:txBody>
          <a:bodyPr/>
          <a:lstStyle/>
          <a:p>
            <a:r>
              <a:rPr lang="en-US" sz="2800" b="1" dirty="0" smtClean="0"/>
              <a:t>Export Controls on Dual Use Goods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533400"/>
            <a:ext cx="7772400" cy="5599113"/>
          </a:xfrm>
        </p:spPr>
        <p:txBody>
          <a:bodyPr/>
          <a:lstStyle/>
          <a:p>
            <a:r>
              <a:rPr lang="en-US" sz="1800" b="1" dirty="0" smtClean="0"/>
              <a:t>Export Administration Act  and Regulations (EAR)</a:t>
            </a:r>
          </a:p>
          <a:p>
            <a:pPr lvl="1"/>
            <a:r>
              <a:rPr lang="en-US" sz="1800" b="1" dirty="0" smtClean="0"/>
              <a:t>Adopted in 1979 – Act expired in 2001</a:t>
            </a:r>
          </a:p>
          <a:p>
            <a:pPr lvl="1"/>
            <a:r>
              <a:rPr lang="en-US" sz="1800" b="1" dirty="0" smtClean="0"/>
              <a:t>Regulations continued under Executive Order by President under IEEPA</a:t>
            </a:r>
          </a:p>
          <a:p>
            <a:pPr lvl="1"/>
            <a:r>
              <a:rPr lang="en-US" sz="1800" b="1" dirty="0" smtClean="0"/>
              <a:t>Dual Use Commercial Goods and Technologies</a:t>
            </a:r>
          </a:p>
          <a:p>
            <a:pPr lvl="1"/>
            <a:r>
              <a:rPr lang="en-US" sz="1800" b="1" dirty="0" smtClean="0"/>
              <a:t>Covers Export, Re-export and “Deemed Export”</a:t>
            </a:r>
          </a:p>
          <a:p>
            <a:pPr>
              <a:lnSpc>
                <a:spcPct val="90000"/>
              </a:lnSpc>
            </a:pPr>
            <a:r>
              <a:rPr lang="en-US" sz="1800" b="1" dirty="0" smtClean="0"/>
              <a:t>Export restrictions “follow the goods” – Export License </a:t>
            </a:r>
            <a:r>
              <a:rPr lang="en-US" sz="1800" b="1" dirty="0" err="1" smtClean="0"/>
              <a:t>Reqts</a:t>
            </a:r>
            <a:r>
              <a:rPr lang="en-US" sz="1800" b="1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1800" b="1" dirty="0" smtClean="0"/>
              <a:t>Is product under export control – Commerce Control List?</a:t>
            </a:r>
          </a:p>
          <a:p>
            <a:pPr lvl="1">
              <a:lnSpc>
                <a:spcPct val="90000"/>
              </a:lnSpc>
            </a:pPr>
            <a:r>
              <a:rPr lang="en-US" sz="1800" b="1" dirty="0" smtClean="0"/>
              <a:t>Where is product going – Country Chart in EAR – DCS in documents</a:t>
            </a:r>
          </a:p>
          <a:p>
            <a:pPr lvl="1">
              <a:lnSpc>
                <a:spcPct val="90000"/>
              </a:lnSpc>
            </a:pPr>
            <a:r>
              <a:rPr lang="en-US" sz="1800" b="1" dirty="0" smtClean="0"/>
              <a:t>Who is going to use it?</a:t>
            </a:r>
          </a:p>
          <a:p>
            <a:pPr lvl="2">
              <a:lnSpc>
                <a:spcPct val="90000"/>
              </a:lnSpc>
            </a:pPr>
            <a:r>
              <a:rPr lang="en-US" sz="1400" b="1" dirty="0" smtClean="0"/>
              <a:t>Entity List</a:t>
            </a:r>
          </a:p>
          <a:p>
            <a:pPr lvl="2">
              <a:lnSpc>
                <a:spcPct val="90000"/>
              </a:lnSpc>
            </a:pPr>
            <a:r>
              <a:rPr lang="en-US" sz="1400" b="1" dirty="0" smtClean="0"/>
              <a:t>Specially Designated Nationals and Blocked Persons List </a:t>
            </a:r>
          </a:p>
          <a:p>
            <a:pPr lvl="2">
              <a:lnSpc>
                <a:spcPct val="90000"/>
              </a:lnSpc>
            </a:pPr>
            <a:r>
              <a:rPr lang="en-US" sz="1400" b="1" dirty="0" smtClean="0"/>
              <a:t>Unverified List</a:t>
            </a:r>
          </a:p>
          <a:p>
            <a:pPr lvl="2">
              <a:lnSpc>
                <a:spcPct val="90000"/>
              </a:lnSpc>
            </a:pPr>
            <a:r>
              <a:rPr lang="en-US" sz="1400" b="1" dirty="0" smtClean="0"/>
              <a:t>Denied Persons List</a:t>
            </a:r>
          </a:p>
          <a:p>
            <a:pPr lvl="2">
              <a:lnSpc>
                <a:spcPct val="90000"/>
              </a:lnSpc>
            </a:pPr>
            <a:r>
              <a:rPr lang="en-US" sz="1400" b="1" dirty="0" smtClean="0"/>
              <a:t>Debarred List</a:t>
            </a:r>
          </a:p>
          <a:p>
            <a:pPr>
              <a:lnSpc>
                <a:spcPct val="90000"/>
              </a:lnSpc>
            </a:pPr>
            <a:r>
              <a:rPr lang="en-US" sz="2200" b="1" dirty="0" smtClean="0"/>
              <a:t>Extraterritoriality of US Controls</a:t>
            </a:r>
          </a:p>
          <a:p>
            <a:pPr lvl="1">
              <a:lnSpc>
                <a:spcPct val="90000"/>
              </a:lnSpc>
            </a:pPr>
            <a:r>
              <a:rPr lang="en-US" sz="1800" b="1" dirty="0" smtClean="0"/>
              <a:t>Goods made in US, or goods resulting from US technology -- regardless of seller</a:t>
            </a:r>
          </a:p>
          <a:p>
            <a:pPr lvl="1">
              <a:lnSpc>
                <a:spcPct val="90000"/>
              </a:lnSpc>
            </a:pPr>
            <a:r>
              <a:rPr lang="en-US" sz="1800" b="1" dirty="0" smtClean="0"/>
              <a:t>Also applies if goods contain US parts or components (&gt;10%)</a:t>
            </a:r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528B-49FA-4829-BBBD-1B853A89D7B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304800"/>
            <a:ext cx="7793037" cy="762000"/>
          </a:xfrm>
        </p:spPr>
        <p:txBody>
          <a:bodyPr/>
          <a:lstStyle/>
          <a:p>
            <a:r>
              <a:rPr lang="en-US" b="1" dirty="0" smtClean="0"/>
              <a:t>Anti-Boycott Provisions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1828800"/>
            <a:ext cx="7772400" cy="4303713"/>
          </a:xfrm>
        </p:spPr>
        <p:txBody>
          <a:bodyPr/>
          <a:lstStyle/>
          <a:p>
            <a:r>
              <a:rPr lang="en-US" sz="2400" b="1" dirty="0" smtClean="0"/>
              <a:t>US Anti-Boycott legislation aimed at Arab boycott on Israel</a:t>
            </a:r>
          </a:p>
          <a:p>
            <a:r>
              <a:rPr lang="en-US" sz="2400" b="1" dirty="0" smtClean="0"/>
              <a:t>Apply to US firms and citizens – and foreign affiliates of US firms </a:t>
            </a:r>
          </a:p>
          <a:p>
            <a:r>
              <a:rPr lang="en-US" sz="2400" b="1" dirty="0" smtClean="0"/>
              <a:t>Prohibit participation in boycott</a:t>
            </a:r>
          </a:p>
          <a:p>
            <a:pPr lvl="1"/>
            <a:r>
              <a:rPr lang="en-US" sz="2400" b="1" dirty="0" smtClean="0"/>
              <a:t>Prohibit providing information</a:t>
            </a:r>
          </a:p>
          <a:p>
            <a:pPr lvl="1"/>
            <a:r>
              <a:rPr lang="en-US" sz="2400" b="1" dirty="0" smtClean="0"/>
              <a:t>Required to report any request for boycott</a:t>
            </a:r>
          </a:p>
          <a:p>
            <a:r>
              <a:rPr lang="en-US" sz="2400" b="1" i="1" dirty="0" smtClean="0"/>
              <a:t>Briggs &amp; Stratton v. </a:t>
            </a:r>
            <a:r>
              <a:rPr lang="en-US" sz="2400" b="1" i="1" dirty="0" err="1" smtClean="0"/>
              <a:t>Baldridge</a:t>
            </a:r>
            <a:r>
              <a:rPr lang="en-US" sz="2400" b="1" i="1" dirty="0" smtClean="0"/>
              <a:t>  </a:t>
            </a:r>
            <a:r>
              <a:rPr lang="en-US" sz="2400" b="1" dirty="0" smtClean="0"/>
              <a:t>– upholds provisions</a:t>
            </a:r>
            <a:endParaRPr 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528B-49FA-4829-BBBD-1B853A89D7B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8B51C-C78A-4AE7-A561-131C3CBE9EF7}" type="slidenum">
              <a:rPr lang="en-US"/>
              <a:pPr/>
              <a:t>9</a:t>
            </a:fld>
            <a:endParaRPr lang="en-US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350963" y="-685800"/>
            <a:ext cx="7793037" cy="1447800"/>
          </a:xfrm>
        </p:spPr>
        <p:txBody>
          <a:bodyPr/>
          <a:lstStyle/>
          <a:p>
            <a:r>
              <a:rPr lang="en-US" sz="3200" b="1" dirty="0" smtClean="0"/>
              <a:t>Compliance and Enforcement</a:t>
            </a:r>
            <a:endParaRPr lang="en-US" sz="3200" b="1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219200"/>
            <a:ext cx="7772400" cy="49133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600" b="1" dirty="0" smtClean="0"/>
              <a:t>Export Management System </a:t>
            </a:r>
          </a:p>
          <a:p>
            <a:pPr lvl="1">
              <a:lnSpc>
                <a:spcPct val="90000"/>
              </a:lnSpc>
            </a:pPr>
            <a:r>
              <a:rPr lang="en-US" sz="1600" b="1" dirty="0"/>
              <a:t>P</a:t>
            </a:r>
            <a:r>
              <a:rPr lang="en-US" sz="1600" b="1" dirty="0" smtClean="0"/>
              <a:t>olicies, audits, voluntary notification systems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/>
              <a:t>Records relating to export license must be kept for 5 years</a:t>
            </a:r>
          </a:p>
          <a:p>
            <a:pPr>
              <a:lnSpc>
                <a:spcPct val="90000"/>
              </a:lnSpc>
            </a:pPr>
            <a:r>
              <a:rPr lang="en-US" sz="1600" b="1" dirty="0" smtClean="0"/>
              <a:t>Enforcement and Sanctions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/>
              <a:t>Bureau of Industry and Security (BIS) enforcement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/>
              <a:t>Civil and Criminal Penalties</a:t>
            </a:r>
          </a:p>
          <a:p>
            <a:pPr lvl="2">
              <a:lnSpc>
                <a:spcPct val="90000"/>
              </a:lnSpc>
            </a:pPr>
            <a:r>
              <a:rPr lang="en-US" sz="1600" b="1" dirty="0" smtClean="0"/>
              <a:t>Civil – up to $250K</a:t>
            </a:r>
          </a:p>
          <a:p>
            <a:pPr lvl="2">
              <a:lnSpc>
                <a:spcPct val="90000"/>
              </a:lnSpc>
            </a:pPr>
            <a:r>
              <a:rPr lang="en-US" sz="1600" b="1" dirty="0" smtClean="0"/>
              <a:t>Criminal – for willful conduct or conscious avoidance – up to $1 million and 20 years in prison</a:t>
            </a:r>
          </a:p>
          <a:p>
            <a:pPr lvl="2">
              <a:lnSpc>
                <a:spcPct val="90000"/>
              </a:lnSpc>
            </a:pPr>
            <a:r>
              <a:rPr lang="en-US" sz="1600" b="1" dirty="0" smtClean="0"/>
              <a:t>Denial of Export Privileges</a:t>
            </a:r>
          </a:p>
          <a:p>
            <a:pPr>
              <a:lnSpc>
                <a:spcPct val="90000"/>
              </a:lnSpc>
            </a:pPr>
            <a:r>
              <a:rPr lang="en-US" sz="2000" b="1" dirty="0" smtClean="0"/>
              <a:t>Recent Enforcement Actions</a:t>
            </a:r>
          </a:p>
          <a:p>
            <a:pPr lvl="1">
              <a:lnSpc>
                <a:spcPct val="90000"/>
              </a:lnSpc>
            </a:pPr>
            <a:r>
              <a:rPr lang="en-US" sz="1600" b="1" dirty="0" err="1" smtClean="0"/>
              <a:t>Stena</a:t>
            </a:r>
            <a:r>
              <a:rPr lang="en-US" sz="1600" b="1" dirty="0" smtClean="0"/>
              <a:t> Bulk LLC paid $426K penalty for violation of Sudan restrictions – transported Sudanese oil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/>
              <a:t>ITT Corp. - $100 Million fine for export of night vision technology to China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/>
              <a:t>Chiquita Brands - $25 million fine for payments to Columbian paramilitary group on US terrorist list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/>
              <a:t>Boeing - $15 million fine for sale of jets with </a:t>
            </a:r>
            <a:r>
              <a:rPr lang="en-US" sz="1600" b="1" dirty="0" err="1" smtClean="0"/>
              <a:t>gyrochips</a:t>
            </a:r>
            <a:r>
              <a:rPr lang="en-US" sz="1600" b="1" dirty="0" smtClean="0"/>
              <a:t> in guidance system</a:t>
            </a:r>
            <a:endParaRPr lang="en-US" sz="1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779</TotalTime>
  <Words>1001</Words>
  <Application>Microsoft Office PowerPoint</Application>
  <PresentationFormat>On-screen Show (4:3)</PresentationFormat>
  <Paragraphs>124</Paragraphs>
  <Slides>12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Blends</vt:lpstr>
      <vt:lpstr>The Regulation of Exports</vt:lpstr>
      <vt:lpstr>  Trade Controls</vt:lpstr>
      <vt:lpstr>B-West Imports v. U.S. (Fed. Cir. 1996)</vt:lpstr>
      <vt:lpstr>Multilateral Efforts to Control Technology</vt:lpstr>
      <vt:lpstr>US Export Control Laws</vt:lpstr>
      <vt:lpstr>US Restrictions of Exports</vt:lpstr>
      <vt:lpstr>Export Controls on Dual Use Goods</vt:lpstr>
      <vt:lpstr>Anti-Boycott Provisions</vt:lpstr>
      <vt:lpstr>Compliance and Enforcement</vt:lpstr>
      <vt:lpstr>President’s Emergency Powers</vt:lpstr>
      <vt:lpstr>Challenges to IEEPA Powers</vt:lpstr>
      <vt:lpstr>US Sanctions on Cuba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Regulation of Import Competition and Unfair Trade</dc:title>
  <dc:creator>John Sloan &amp; Beverley Earle</dc:creator>
  <cp:lastModifiedBy>Patrick J Cihon</cp:lastModifiedBy>
  <cp:revision>37</cp:revision>
  <cp:lastPrinted>1997-02-17T20:54:01Z</cp:lastPrinted>
  <dcterms:created xsi:type="dcterms:W3CDTF">1996-11-01T20:52:30Z</dcterms:created>
  <dcterms:modified xsi:type="dcterms:W3CDTF">2013-01-10T20:04:02Z</dcterms:modified>
</cp:coreProperties>
</file>