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9"/>
  </p:notesMasterIdLst>
  <p:handoutMasterIdLst>
    <p:handoutMasterId r:id="rId20"/>
  </p:handoutMasterIdLst>
  <p:sldIdLst>
    <p:sldId id="277" r:id="rId2"/>
    <p:sldId id="308" r:id="rId3"/>
    <p:sldId id="315" r:id="rId4"/>
    <p:sldId id="333" r:id="rId5"/>
    <p:sldId id="332" r:id="rId6"/>
    <p:sldId id="328" r:id="rId7"/>
    <p:sldId id="334" r:id="rId8"/>
    <p:sldId id="335" r:id="rId9"/>
    <p:sldId id="329" r:id="rId10"/>
    <p:sldId id="331" r:id="rId11"/>
    <p:sldId id="283" r:id="rId12"/>
    <p:sldId id="336" r:id="rId13"/>
    <p:sldId id="323" r:id="rId14"/>
    <p:sldId id="324" r:id="rId15"/>
    <p:sldId id="325" r:id="rId16"/>
    <p:sldId id="326" r:id="rId17"/>
    <p:sldId id="327" r:id="rId18"/>
  </p:sldIdLst>
  <p:sldSz cx="9144000" cy="6858000" type="screen4x3"/>
  <p:notesSz cx="68580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5F5F5F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97" d="100"/>
          <a:sy n="97" d="100"/>
        </p:scale>
        <p:origin x="-114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fld id="{3B0DEC8C-BE33-4948-95CA-14ABF67B9C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939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93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93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94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599F5D-ECF4-41ED-8C2B-E28AD9BC40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83BB2-C5F6-4A56-AFDB-79A97C1CE3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E7412-14E2-4CDA-B766-A6CB33AA64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7528B-49FA-4829-BBBD-1B853A89D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48EA7-AC08-4EBC-8865-361E6D17CE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56815-809C-461F-8D02-D00F0B16F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BBFA3-69C0-4C10-AE4E-4DFA7A1F5A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E2C5B-FE48-49B8-AD03-DB58B3220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4B326-B690-461C-9E64-AE3F69AF6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E7164-88FF-4239-8A9E-908F3F7D06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9DD6A-93D3-4CE9-844C-7D79E4D983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8168C5-F3E5-45AF-8644-A23F3958EF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5211DE7-CE94-42AC-AB83-1372F9560AE5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752600"/>
            <a:ext cx="73152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4000" b="1" dirty="0" smtClean="0"/>
              <a:t>The </a:t>
            </a:r>
            <a:r>
              <a:rPr lang="en-US" sz="4000" b="1" dirty="0"/>
              <a:t>Regulation of </a:t>
            </a:r>
            <a:r>
              <a:rPr lang="en-US" sz="4000" b="1" dirty="0" smtClean="0"/>
              <a:t>Exports</a:t>
            </a:r>
            <a:endParaRPr lang="en-US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828800"/>
          </a:xfrm>
          <a:noFill/>
          <a:ln/>
        </p:spPr>
        <p:txBody>
          <a:bodyPr lIns="92075" tIns="46038" rIns="92075" bIns="46038"/>
          <a:lstStyle/>
          <a:p>
            <a:r>
              <a:rPr lang="en-US" b="1" dirty="0"/>
              <a:t>Chapter </a:t>
            </a:r>
            <a:r>
              <a:rPr lang="en-US" b="1" dirty="0" smtClean="0"/>
              <a:t>13</a:t>
            </a:r>
            <a:endParaRPr lang="en-US" b="1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© 2002 West/Thomson Learning </a:t>
            </a:r>
            <a:endParaRPr lang="en-US" sz="2400" u="sng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A276-0EDB-4FBD-9F46-7B409092FECE}" type="slidenum">
              <a:rPr lang="en-US"/>
              <a:pPr/>
              <a:t>10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881063"/>
            <a:ext cx="7793038" cy="1760538"/>
          </a:xfrm>
        </p:spPr>
        <p:txBody>
          <a:bodyPr/>
          <a:lstStyle/>
          <a:p>
            <a:r>
              <a:rPr lang="en-US" sz="3200" b="1"/>
              <a:t>President’s Emergency Powers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066800"/>
            <a:ext cx="7772400" cy="5065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/>
              <a:t>Trading with the Enemy Act:  repealed in 1977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National Emergencies Act:  requires Congressional approval of state of emergency declarations after 1 year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Int. Emergency Economic Powers Act:  grants wide discretion to control int. financial transactions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Freeze assets, impose embargos, or other sanctions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Usually implemented by Treasury Dept.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USA Patriot Act:  antiterrorism powers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Amended IEEPA for more flexibility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Seizure </a:t>
            </a:r>
            <a:r>
              <a:rPr lang="en-US" sz="2400" b="1" dirty="0"/>
              <a:t>of property, financial transactions </a:t>
            </a:r>
            <a:r>
              <a:rPr lang="en-US" sz="2400" b="1" dirty="0" smtClean="0"/>
              <a:t>reporting</a:t>
            </a:r>
            <a:endParaRPr lang="en-US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9D2F-6F63-448D-87D5-5BA776B80B92}" type="slidenum">
              <a:rPr lang="en-US"/>
              <a:pPr/>
              <a:t>11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77175" cy="9144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3600" b="1"/>
              <a:t>Challenges to IEEPA Powers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914400"/>
            <a:ext cx="7772400" cy="529431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Chas. Main v. Khuzestan</a:t>
            </a:r>
            <a:r>
              <a:rPr lang="en-US" sz="2400" b="1" u="sng"/>
              <a:t> </a:t>
            </a:r>
            <a:r>
              <a:rPr lang="en-US" sz="2400" b="1"/>
              <a:t>(1st Cir. 1981)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President Carter, as part of a deal to free hostages in Iran, issued an Executive Order under IEEPA suspending claims against Iran in US court 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IEEPA gives President has authority to transfer blocked Iranian assets to the Tribunal  and to require claims to be arbitrated by Tribunal</a:t>
            </a:r>
          </a:p>
          <a:p>
            <a:pPr>
              <a:lnSpc>
                <a:spcPct val="90000"/>
              </a:lnSpc>
            </a:pPr>
            <a:r>
              <a:rPr lang="en-US" sz="2400" b="1" u="sng"/>
              <a:t>U.S. v. Lindh</a:t>
            </a:r>
            <a:r>
              <a:rPr lang="en-US" sz="2400" b="1"/>
              <a:t> (E.D. Va. 2002)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“American Taliban” charged with providing material support to terrorist organization in violation of IEEPA orders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IEEPA grants broad authority  - orders needn’t be limited to commercial transactions</a:t>
            </a:r>
          </a:p>
          <a:p>
            <a:pPr>
              <a:lnSpc>
                <a:spcPct val="90000"/>
              </a:lnSpc>
            </a:pPr>
            <a:endParaRPr lang="en-US" sz="24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93037" cy="914400"/>
          </a:xfrm>
        </p:spPr>
        <p:txBody>
          <a:bodyPr/>
          <a:lstStyle/>
          <a:p>
            <a:r>
              <a:rPr lang="en-US" b="1" dirty="0" smtClean="0"/>
              <a:t>US Sanctions on Cuba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066800"/>
            <a:ext cx="7772400" cy="5065713"/>
          </a:xfrm>
        </p:spPr>
        <p:txBody>
          <a:bodyPr/>
          <a:lstStyle/>
          <a:p>
            <a:r>
              <a:rPr lang="en-US" sz="2000" b="1" dirty="0" smtClean="0"/>
              <a:t>1963 – Restrictions imposed under Trading with Enemy Act</a:t>
            </a:r>
          </a:p>
          <a:p>
            <a:pPr lvl="1"/>
            <a:r>
              <a:rPr lang="en-US" sz="2000" b="1" dirty="0" smtClean="0"/>
              <a:t>Froze Cuban Assets in US</a:t>
            </a:r>
          </a:p>
          <a:p>
            <a:pPr lvl="1"/>
            <a:r>
              <a:rPr lang="en-US" sz="2000" b="1" dirty="0" smtClean="0"/>
              <a:t>Banned all trade and financial transactions</a:t>
            </a:r>
          </a:p>
          <a:p>
            <a:r>
              <a:rPr lang="en-US" sz="2000" b="1" dirty="0" smtClean="0"/>
              <a:t>1992 – Cuban Democracy Act</a:t>
            </a:r>
          </a:p>
          <a:p>
            <a:r>
              <a:rPr lang="en-US" sz="2000" b="1" dirty="0" smtClean="0"/>
              <a:t>1996 – Helms Burton Act – </a:t>
            </a:r>
          </a:p>
          <a:p>
            <a:pPr lvl="1"/>
            <a:r>
              <a:rPr lang="en-US" sz="2000" b="1" dirty="0" smtClean="0"/>
              <a:t>US citizen claims against Cuba for seized property</a:t>
            </a:r>
          </a:p>
          <a:p>
            <a:pPr lvl="1"/>
            <a:r>
              <a:rPr lang="en-US" sz="2000" b="1" dirty="0" smtClean="0"/>
              <a:t>Allowed suits against foreign nationals using property</a:t>
            </a:r>
          </a:p>
          <a:p>
            <a:r>
              <a:rPr lang="en-US" sz="2000" b="1" dirty="0" smtClean="0"/>
              <a:t>Bush Administration – tightened sanctions, restricted educational travel</a:t>
            </a:r>
          </a:p>
          <a:p>
            <a:r>
              <a:rPr lang="en-US" sz="2000" b="1" dirty="0" smtClean="0"/>
              <a:t>Congress – some food and medicine sales – cash only</a:t>
            </a:r>
          </a:p>
          <a:p>
            <a:r>
              <a:rPr lang="en-US" sz="2000" b="1" i="1" dirty="0" smtClean="0"/>
              <a:t>Freedom to Travel Campaign v. Newcomb </a:t>
            </a:r>
            <a:r>
              <a:rPr lang="en-US" sz="2000" b="1" dirty="0" smtClean="0"/>
              <a:t>(9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Cir. 95) – upheld restrictions on travel to Cuba</a:t>
            </a:r>
          </a:p>
          <a:p>
            <a:r>
              <a:rPr lang="en-US" sz="2000" b="1" dirty="0" smtClean="0"/>
              <a:t>Recent indications Obama Administration may liberalize restrictions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CB78-A68A-4CE7-A605-734B604EDC8A}" type="slidenum">
              <a:rPr lang="en-US"/>
              <a:pPr/>
              <a:t>13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93038" cy="1143000"/>
          </a:xfrm>
        </p:spPr>
        <p:txBody>
          <a:bodyPr/>
          <a:lstStyle/>
          <a:p>
            <a:r>
              <a:rPr lang="en-US"/>
              <a:t>Foreign Corrupt Practices Act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52600"/>
            <a:ext cx="7772400" cy="437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Passed in 1977, amended in 1999 to reflect OECD Convention</a:t>
            </a:r>
          </a:p>
          <a:p>
            <a:pPr>
              <a:lnSpc>
                <a:spcPct val="90000"/>
              </a:lnSpc>
            </a:pPr>
            <a:r>
              <a:rPr lang="en-US" b="1"/>
              <a:t>Prohibits bribery of foreign officials </a:t>
            </a:r>
          </a:p>
          <a:p>
            <a:pPr>
              <a:lnSpc>
                <a:spcPct val="90000"/>
              </a:lnSpc>
            </a:pPr>
            <a:r>
              <a:rPr lang="en-US" b="1"/>
              <a:t>Requires firms to establish internal accounting and record keeping mechanisms to detect bribery</a:t>
            </a:r>
          </a:p>
          <a:p>
            <a:pPr>
              <a:lnSpc>
                <a:spcPct val="90000"/>
              </a:lnSpc>
            </a:pPr>
            <a:r>
              <a:rPr lang="en-US" b="1"/>
              <a:t>Criminal provisions not vigorously enforced</a:t>
            </a:r>
          </a:p>
          <a:p>
            <a:pPr>
              <a:lnSpc>
                <a:spcPct val="90000"/>
              </a:lnSpc>
            </a:pPr>
            <a:r>
              <a:rPr lang="en-US" b="1"/>
              <a:t>OECD and EU adopted similar provisions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E4E2-849F-4F44-966D-76EDC25E80A4}" type="slidenum">
              <a:rPr lang="en-US"/>
              <a:pPr/>
              <a:t>14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-304800"/>
            <a:ext cx="7793037" cy="1143000"/>
          </a:xfrm>
        </p:spPr>
        <p:txBody>
          <a:bodyPr/>
          <a:lstStyle/>
          <a:p>
            <a:r>
              <a:rPr lang="en-US"/>
              <a:t>FCPA:  Anti-bribery Provisions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762000"/>
            <a:ext cx="7772400" cy="5370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Anti-bribery provision:  prohibits US firms from “corruptly” paying foreign official for assistance in obtaining or retaining business</a:t>
            </a:r>
          </a:p>
          <a:p>
            <a:pPr lvl="1">
              <a:lnSpc>
                <a:spcPct val="90000"/>
              </a:lnSpc>
            </a:pPr>
            <a:r>
              <a:rPr lang="en-US" b="1"/>
              <a:t>Prohibits payment to agent if firm knows portion of payment will go to public official</a:t>
            </a:r>
          </a:p>
          <a:p>
            <a:pPr lvl="1">
              <a:lnSpc>
                <a:spcPct val="90000"/>
              </a:lnSpc>
            </a:pPr>
            <a:r>
              <a:rPr lang="en-US" b="1"/>
              <a:t>Payment must be knowing</a:t>
            </a:r>
          </a:p>
          <a:p>
            <a:pPr lvl="1">
              <a:lnSpc>
                <a:spcPct val="90000"/>
              </a:lnSpc>
            </a:pPr>
            <a:r>
              <a:rPr lang="en-US" b="1"/>
              <a:t>Excepts payment of “facilitating payments” for routine government action </a:t>
            </a:r>
          </a:p>
          <a:p>
            <a:pPr lvl="1">
              <a:lnSpc>
                <a:spcPct val="90000"/>
              </a:lnSpc>
            </a:pPr>
            <a:r>
              <a:rPr lang="en-US" b="1"/>
              <a:t>Penalties:  fines up to $2 million for firms;  fines of $100,000 and up to 5 years in jail for individuals</a:t>
            </a:r>
          </a:p>
          <a:p>
            <a:pPr lvl="1">
              <a:lnSpc>
                <a:spcPct val="90000"/>
              </a:lnSpc>
            </a:pPr>
            <a:endParaRPr lang="en-US" b="1"/>
          </a:p>
          <a:p>
            <a:pPr lvl="1">
              <a:lnSpc>
                <a:spcPct val="90000"/>
              </a:lnSpc>
            </a:pPr>
            <a:endParaRPr lang="en-US" sz="32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6157-CB2E-434F-B3A3-5D5F3D9C12A6}" type="slidenum">
              <a:rPr lang="en-US"/>
              <a:pPr/>
              <a:t>15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995363"/>
            <a:ext cx="7793038" cy="1989138"/>
          </a:xfrm>
        </p:spPr>
        <p:txBody>
          <a:bodyPr/>
          <a:lstStyle/>
          <a:p>
            <a:r>
              <a:rPr lang="en-US"/>
              <a:t>FCPA:  Accounting Provisions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772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Firms required to keep records and accounts that accurately reflect transactions and dispositions of assets</a:t>
            </a:r>
          </a:p>
          <a:p>
            <a:pPr>
              <a:lnSpc>
                <a:spcPct val="90000"/>
              </a:lnSpc>
            </a:pPr>
            <a:r>
              <a:rPr lang="en-US" b="1"/>
              <a:t>Firms must devise and maintain internal accounting controls to provide reasonable assurances that transactions are authorized and access to assets is tracked</a:t>
            </a:r>
          </a:p>
          <a:p>
            <a:pPr>
              <a:lnSpc>
                <a:spcPct val="90000"/>
              </a:lnSpc>
            </a:pPr>
            <a:r>
              <a:rPr lang="en-US" b="1"/>
              <a:t>No concept of materiality – relative scale of payments to be tracked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70B0A-3A12-41F1-90C1-1220C361FCE8}" type="slidenum">
              <a:rPr lang="en-US"/>
              <a:pPr/>
              <a:t>16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880269"/>
            <a:ext cx="7793038" cy="1760538"/>
          </a:xfrm>
        </p:spPr>
        <p:txBody>
          <a:bodyPr/>
          <a:lstStyle/>
          <a:p>
            <a:pPr algn="ctr"/>
            <a:r>
              <a:rPr lang="en-US" sz="3200" b="1" dirty="0" smtClean="0"/>
              <a:t>FCPA Cases</a:t>
            </a:r>
            <a:endParaRPr lang="en-US" sz="3200" b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In Matter of Statoil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(S.E.C. 2006)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Norwegian firm listed on NYSE subject to FCPA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Bribery payments to Iranian officials for access to oil and gas reserves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Payments through 3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party “Consulting firm” - $5.2 million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Norway fined firm $3 million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US – penalty of $10.5 million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International Sanctions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OECD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EU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IMF</a:t>
            </a:r>
          </a:p>
          <a:p>
            <a:pPr lvl="1">
              <a:lnSpc>
                <a:spcPct val="90000"/>
              </a:lnSpc>
            </a:pP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Inceysa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Vallisolenta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 S.L. v Republic of El Salvador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ICSID refused to enforce contract by contractor acting fraudulently,  in bad faith and in violation of public policy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D088-B460-4A1E-BAA0-91C41721EE20}" type="slidenum">
              <a:rPr lang="en-US"/>
              <a:pPr/>
              <a:t>17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381000"/>
            <a:ext cx="7793038" cy="1143000"/>
          </a:xfrm>
        </p:spPr>
        <p:txBody>
          <a:bodyPr/>
          <a:lstStyle/>
          <a:p>
            <a:r>
              <a:rPr lang="en-US" sz="2800" i="1" u="sng"/>
              <a:t>Adler v. Fed. Rep. of Nigeria </a:t>
            </a:r>
            <a:r>
              <a:rPr lang="en-US" sz="2800"/>
              <a:t>(9</a:t>
            </a:r>
            <a:r>
              <a:rPr lang="en-US" sz="2800" baseline="30000"/>
              <a:t>th</a:t>
            </a:r>
            <a:r>
              <a:rPr lang="en-US" sz="2800"/>
              <a:t> Cir. 2000)</a:t>
            </a:r>
            <a:endParaRPr lang="en-US" sz="2800" i="1" u="sng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143000"/>
            <a:ext cx="7772400" cy="4684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/>
              <a:t>Facts:  A, US citizen, controls Mexican firm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Firm offered $60 million contract with Nigerian oil company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Required to make payments to officials in return for contract – paid officials $5 million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Firm never got contract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A sues for recovery of payments to officials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Trial court refuses to allow recovery – “clean hands” rule</a:t>
            </a:r>
          </a:p>
          <a:p>
            <a:pPr>
              <a:lnSpc>
                <a:spcPct val="90000"/>
              </a:lnSpc>
            </a:pPr>
            <a:r>
              <a:rPr lang="en-US" sz="2000" b="1"/>
              <a:t>Issue:  Can A recover payments to officials</a:t>
            </a:r>
          </a:p>
          <a:p>
            <a:pPr>
              <a:lnSpc>
                <a:spcPct val="90000"/>
              </a:lnSpc>
            </a:pPr>
            <a:r>
              <a:rPr lang="en-US" sz="2000" b="1"/>
              <a:t>Decision:  No;  clean hands rule bars recovery</a:t>
            </a:r>
          </a:p>
          <a:p>
            <a:pPr>
              <a:lnSpc>
                <a:spcPct val="90000"/>
              </a:lnSpc>
            </a:pPr>
            <a:r>
              <a:rPr lang="en-US" sz="2000" b="1"/>
              <a:t>Reasons: Person seeking relief must have acted without fraud or deceit 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A attempted to bribe officials to get contract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A was party to scheme to steal $60 million from Nigerian treasury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Won’t let A sue for “failed bribe”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88F8-D916-4AFB-B4DC-24EA13B10B1A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dirty="0" smtClean="0"/>
              <a:t>		</a:t>
            </a:r>
            <a:r>
              <a:rPr lang="en-US" b="1" dirty="0" smtClean="0"/>
              <a:t>Trade Controls</a:t>
            </a:r>
            <a:endParaRPr lang="en-US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143000"/>
            <a:ext cx="7772400" cy="4989513"/>
          </a:xfrm>
          <a:noFill/>
          <a:ln/>
        </p:spPr>
        <p:txBody>
          <a:bodyPr lIns="92075" tIns="46038" rIns="92075" bIns="46038"/>
          <a:lstStyle/>
          <a:p>
            <a:r>
              <a:rPr lang="en-US" sz="1800" b="1" dirty="0" smtClean="0"/>
              <a:t>Trade Restrictions over Arms</a:t>
            </a:r>
          </a:p>
          <a:p>
            <a:pPr lvl="1"/>
            <a:r>
              <a:rPr lang="en-US" sz="1800" b="1" dirty="0" smtClean="0"/>
              <a:t>Arms Export Control Act – State Dept. Directorate of Defense Trade Controls</a:t>
            </a:r>
          </a:p>
          <a:p>
            <a:pPr lvl="2"/>
            <a:r>
              <a:rPr lang="en-US" sz="1800" b="1" dirty="0" smtClean="0"/>
              <a:t>International Traffic in Arms Regulations</a:t>
            </a:r>
          </a:p>
          <a:p>
            <a:pPr lvl="2"/>
            <a:r>
              <a:rPr lang="en-US" sz="1800" b="1" dirty="0" smtClean="0"/>
              <a:t>US Munitions List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exporter must register with govt.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put restrictions in any license, and register license with govt</a:t>
            </a:r>
            <a:r>
              <a:rPr lang="en-US" sz="1400" b="1" dirty="0" smtClean="0"/>
              <a:t>.</a:t>
            </a:r>
          </a:p>
          <a:p>
            <a:r>
              <a:rPr lang="en-US" sz="1800" b="1" dirty="0" smtClean="0"/>
              <a:t>Restrictions for Foreign Policy and National Security Reasons</a:t>
            </a:r>
          </a:p>
          <a:p>
            <a:pPr lvl="1"/>
            <a:r>
              <a:rPr lang="en-US" sz="1800" b="1" dirty="0" smtClean="0"/>
              <a:t>Restrictions on “State Sponsors of Terrorism”</a:t>
            </a:r>
          </a:p>
          <a:p>
            <a:pPr lvl="2"/>
            <a:r>
              <a:rPr lang="en-US" sz="1800" b="1" dirty="0" smtClean="0"/>
              <a:t>Cuba, Iran, N. Korea, Sudan, Syria</a:t>
            </a:r>
          </a:p>
          <a:p>
            <a:pPr lvl="2"/>
            <a:r>
              <a:rPr lang="en-US" sz="1800" b="1" dirty="0" smtClean="0"/>
              <a:t>Libya and Iraq – recently removed</a:t>
            </a:r>
          </a:p>
          <a:p>
            <a:pPr lvl="2"/>
            <a:r>
              <a:rPr lang="en-US" sz="1800" b="1" dirty="0" smtClean="0"/>
              <a:t>1979 – Ban on grain sales to USSR</a:t>
            </a:r>
          </a:p>
          <a:p>
            <a:pPr lvl="1"/>
            <a:r>
              <a:rPr lang="en-US" sz="1800" b="1" dirty="0" smtClean="0"/>
              <a:t>UN Approved Sanctions – more effective than unilateral sanctions</a:t>
            </a:r>
          </a:p>
          <a:p>
            <a:pPr lvl="1"/>
            <a:r>
              <a:rPr lang="en-US" sz="1800" b="1" dirty="0" smtClean="0"/>
              <a:t>Controls for Reasons of Short Supply – medicines, foodstuffs, basic metals, petroleum</a:t>
            </a:r>
          </a:p>
          <a:p>
            <a:pPr lvl="1"/>
            <a:r>
              <a:rPr lang="en-US" sz="1800" b="1" dirty="0" smtClean="0"/>
              <a:t>Controls for Protection of Antiquities, Wildlife, Environment or Public Safety</a:t>
            </a:r>
          </a:p>
          <a:p>
            <a:endParaRPr lang="en-US" sz="18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C999-D88F-4F92-AEC8-9417225458A6}" type="slidenum">
              <a:rPr lang="en-US"/>
              <a:pPr/>
              <a:t>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762000"/>
            <a:ext cx="7793038" cy="1760538"/>
          </a:xfrm>
        </p:spPr>
        <p:txBody>
          <a:bodyPr/>
          <a:lstStyle/>
          <a:p>
            <a:r>
              <a:rPr lang="en-US" sz="2800" b="1" i="1" u="sng" dirty="0"/>
              <a:t>B-West Imports v. U.S.</a:t>
            </a:r>
            <a:r>
              <a:rPr lang="en-US" sz="2800" b="1" dirty="0"/>
              <a:t> (Fed. Cir. 1996)</a:t>
            </a:r>
            <a:endParaRPr lang="en-US" sz="2800" b="1" u="sng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90600"/>
            <a:ext cx="7772400" cy="4989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Facts:  Pres. Clinton bans imports of arms and munitions from China to protest human rights abuses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BATF revoked import permits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B-West challenges ban in Ct. of Int. Trade</a:t>
            </a:r>
          </a:p>
          <a:p>
            <a:pPr>
              <a:lnSpc>
                <a:spcPct val="90000"/>
              </a:lnSpc>
            </a:pPr>
            <a:r>
              <a:rPr lang="en-US" sz="2800" b="1"/>
              <a:t>Issue:  Does revocation of the exemption and ban of imports from China constitute a violation of  due process and takings clause of the 5</a:t>
            </a:r>
            <a:r>
              <a:rPr lang="en-US" sz="2800" b="1" baseline="30000"/>
              <a:t>th</a:t>
            </a:r>
            <a:r>
              <a:rPr lang="en-US" sz="2800" b="1"/>
              <a:t> Amendment to the U.S. Constitution?</a:t>
            </a:r>
          </a:p>
          <a:p>
            <a:pPr>
              <a:lnSpc>
                <a:spcPct val="90000"/>
              </a:lnSpc>
            </a:pPr>
            <a:r>
              <a:rPr lang="en-US" sz="2800" b="1"/>
              <a:t>Decision:No </a:t>
            </a:r>
          </a:p>
          <a:p>
            <a:pPr>
              <a:lnSpc>
                <a:spcPct val="90000"/>
              </a:lnSpc>
            </a:pPr>
            <a:r>
              <a:rPr lang="en-US" sz="2800" b="1"/>
              <a:t>Reasons:  AECA gives President great latitude to prohibit imports of controlled items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381000"/>
          </a:xfrm>
        </p:spPr>
        <p:txBody>
          <a:bodyPr/>
          <a:lstStyle/>
          <a:p>
            <a:r>
              <a:rPr lang="en-US" sz="2800" b="1" dirty="0" smtClean="0"/>
              <a:t>Multilateral Efforts to Control Technology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914400"/>
            <a:ext cx="7772400" cy="5218113"/>
          </a:xfrm>
        </p:spPr>
        <p:txBody>
          <a:bodyPr/>
          <a:lstStyle/>
          <a:p>
            <a:r>
              <a:rPr lang="en-US" sz="2800" b="1" dirty="0" smtClean="0"/>
              <a:t>COCOM–1949 prevent Soviet Bloc from access to technologies – disbanded in 1994</a:t>
            </a:r>
          </a:p>
          <a:p>
            <a:r>
              <a:rPr lang="en-US" sz="2800" b="1" dirty="0" err="1" smtClean="0"/>
              <a:t>Wassenaar</a:t>
            </a:r>
            <a:r>
              <a:rPr lang="en-US" sz="2800" b="1" dirty="0" smtClean="0"/>
              <a:t> Agt.– 1996:  has 40 members – coordinate practices and recommendations – loose </a:t>
            </a:r>
            <a:r>
              <a:rPr lang="en-US" sz="2800" b="1" dirty="0" err="1" smtClean="0"/>
              <a:t>arrangment</a:t>
            </a:r>
            <a:endParaRPr lang="en-US" sz="2800" b="1" dirty="0" smtClean="0"/>
          </a:p>
          <a:p>
            <a:r>
              <a:rPr lang="en-US" sz="2800" b="1" dirty="0" smtClean="0"/>
              <a:t>Australia Group – focus on biological and chemical weapons</a:t>
            </a:r>
          </a:p>
          <a:p>
            <a:r>
              <a:rPr lang="en-US" sz="2800" b="1" dirty="0" smtClean="0"/>
              <a:t> Missile Technology Control  Regime</a:t>
            </a:r>
          </a:p>
          <a:p>
            <a:r>
              <a:rPr lang="en-US" sz="2800" b="1" dirty="0" smtClean="0"/>
              <a:t>Nuclear Suppliers Group – share information and voluntary guidelines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762000"/>
          </a:xfrm>
        </p:spPr>
        <p:txBody>
          <a:bodyPr/>
          <a:lstStyle/>
          <a:p>
            <a:r>
              <a:rPr lang="en-US" b="1" dirty="0" smtClean="0"/>
              <a:t>US Export Control Laws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295400"/>
            <a:ext cx="7772400" cy="4837113"/>
          </a:xfrm>
        </p:spPr>
        <p:txBody>
          <a:bodyPr/>
          <a:lstStyle/>
          <a:p>
            <a:r>
              <a:rPr lang="en-US" b="1" dirty="0" smtClean="0"/>
              <a:t>Balance national interests and Commercial interests</a:t>
            </a:r>
          </a:p>
          <a:p>
            <a:r>
              <a:rPr lang="en-US" b="1" dirty="0" smtClean="0"/>
              <a:t>Export Administration Act of 1979 – basis of current export restrictions</a:t>
            </a:r>
          </a:p>
          <a:p>
            <a:pPr lvl="1"/>
            <a:r>
              <a:rPr lang="en-US" b="1" dirty="0" smtClean="0"/>
              <a:t>Concern about diversions of controlled technology</a:t>
            </a:r>
          </a:p>
          <a:p>
            <a:pPr lvl="1"/>
            <a:r>
              <a:rPr lang="en-US" b="1" dirty="0" smtClean="0"/>
              <a:t>Toughened Environment after 9/11/01</a:t>
            </a:r>
          </a:p>
          <a:p>
            <a:pPr lvl="1"/>
            <a:r>
              <a:rPr lang="en-US" b="1" dirty="0" smtClean="0"/>
              <a:t>Focus on Chinese Industrial Espionage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6264-BA3C-4499-8C7E-BCE1EF9E05E5}" type="slidenum">
              <a:rPr lang="en-US"/>
              <a:pPr/>
              <a:t>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881063"/>
            <a:ext cx="7793038" cy="1760538"/>
          </a:xfrm>
        </p:spPr>
        <p:txBody>
          <a:bodyPr/>
          <a:lstStyle/>
          <a:p>
            <a:r>
              <a:rPr lang="en-US" b="1"/>
              <a:t>US Restrictions of Exports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95400"/>
            <a:ext cx="7772400" cy="4837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Trade Sanctions and Export Controls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Trade Sanctions:  specific countries subject to trade sanctions:  Cuba, North Korea, Iran, Myanmar, Iraq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Sanctions apply to US firms and to their foreign subsidiaries – “control” test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US firms not allowed to “facilitate” any transaction with sanctioned country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Exception for “information services” – websites, etc.</a:t>
            </a:r>
          </a:p>
          <a:p>
            <a:pPr>
              <a:lnSpc>
                <a:spcPct val="90000"/>
              </a:lnSpc>
            </a:pPr>
            <a:r>
              <a:rPr lang="en-US" sz="2800" b="1"/>
              <a:t>Canada and EU: legal provisions against firms complying with US sanctions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304800"/>
            <a:ext cx="7793037" cy="838200"/>
          </a:xfrm>
        </p:spPr>
        <p:txBody>
          <a:bodyPr/>
          <a:lstStyle/>
          <a:p>
            <a:r>
              <a:rPr lang="en-US" sz="2800" b="1" dirty="0" smtClean="0"/>
              <a:t>Export Controls on Dual Use Goods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533400"/>
            <a:ext cx="7772400" cy="5599113"/>
          </a:xfrm>
        </p:spPr>
        <p:txBody>
          <a:bodyPr/>
          <a:lstStyle/>
          <a:p>
            <a:r>
              <a:rPr lang="en-US" sz="1800" b="1" dirty="0" smtClean="0"/>
              <a:t>Export Administration Act  and Regulations (EAR)</a:t>
            </a:r>
          </a:p>
          <a:p>
            <a:pPr lvl="1"/>
            <a:r>
              <a:rPr lang="en-US" sz="1800" b="1" dirty="0" smtClean="0"/>
              <a:t>Adopted in 1979 – Act expired in 2001</a:t>
            </a:r>
          </a:p>
          <a:p>
            <a:pPr lvl="1"/>
            <a:r>
              <a:rPr lang="en-US" sz="1800" b="1" dirty="0" smtClean="0"/>
              <a:t>Regulations continued under Executive Order by President under IEEPA</a:t>
            </a:r>
          </a:p>
          <a:p>
            <a:pPr lvl="1"/>
            <a:r>
              <a:rPr lang="en-US" sz="1800" b="1" dirty="0" smtClean="0"/>
              <a:t>Dual Use Commercial Goods and Technologies</a:t>
            </a:r>
          </a:p>
          <a:p>
            <a:pPr lvl="1"/>
            <a:r>
              <a:rPr lang="en-US" sz="1800" b="1" dirty="0" smtClean="0"/>
              <a:t>Covers Export, Re-export and “Deemed Export”</a:t>
            </a:r>
          </a:p>
          <a:p>
            <a:pPr>
              <a:lnSpc>
                <a:spcPct val="90000"/>
              </a:lnSpc>
            </a:pPr>
            <a:r>
              <a:rPr lang="en-US" sz="1800" b="1" dirty="0" smtClean="0"/>
              <a:t>Export restrictions “follow the goods” – Export License </a:t>
            </a:r>
            <a:r>
              <a:rPr lang="en-US" sz="1800" b="1" dirty="0" err="1" smtClean="0"/>
              <a:t>Reqts</a:t>
            </a:r>
            <a:r>
              <a:rPr lang="en-US" sz="1800" b="1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Is product under export control – Commerce Control List?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Where is product going – Country Chart in EAR – DCS in documents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Who is going to use it?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Entity List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Specially Designated Nationals and Blocked Persons List 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Unverified List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Denied Persons List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Debarred List</a:t>
            </a:r>
          </a:p>
          <a:p>
            <a:pPr>
              <a:lnSpc>
                <a:spcPct val="90000"/>
              </a:lnSpc>
            </a:pPr>
            <a:r>
              <a:rPr lang="en-US" sz="2200" b="1" dirty="0" smtClean="0"/>
              <a:t>Extraterritoriality of US Controls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Goods made in US, or goods resulting from US technology -- regardless of seller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Also applies if goods contain US parts or components (&gt;10%)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04800"/>
            <a:ext cx="7793037" cy="762000"/>
          </a:xfrm>
        </p:spPr>
        <p:txBody>
          <a:bodyPr/>
          <a:lstStyle/>
          <a:p>
            <a:r>
              <a:rPr lang="en-US" b="1" dirty="0" smtClean="0"/>
              <a:t>Anti-Boycott Provisions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828800"/>
            <a:ext cx="7772400" cy="4303713"/>
          </a:xfrm>
        </p:spPr>
        <p:txBody>
          <a:bodyPr/>
          <a:lstStyle/>
          <a:p>
            <a:r>
              <a:rPr lang="en-US" sz="2400" b="1" dirty="0" smtClean="0"/>
              <a:t>US Anti-Boycott legislation aimed at Arab boycott on Israel</a:t>
            </a:r>
          </a:p>
          <a:p>
            <a:r>
              <a:rPr lang="en-US" sz="2400" b="1" dirty="0" smtClean="0"/>
              <a:t>Apply to US firms and citizens – and foreign affiliates of US firms </a:t>
            </a:r>
          </a:p>
          <a:p>
            <a:r>
              <a:rPr lang="en-US" sz="2400" b="1" dirty="0" smtClean="0"/>
              <a:t>Prohibit participation in boycott</a:t>
            </a:r>
          </a:p>
          <a:p>
            <a:pPr lvl="1"/>
            <a:r>
              <a:rPr lang="en-US" sz="2400" b="1" dirty="0" smtClean="0"/>
              <a:t>Prohibit providing information</a:t>
            </a:r>
          </a:p>
          <a:p>
            <a:pPr lvl="1"/>
            <a:r>
              <a:rPr lang="en-US" sz="2400" b="1" dirty="0" smtClean="0"/>
              <a:t>Required to report any request for boycott</a:t>
            </a:r>
          </a:p>
          <a:p>
            <a:r>
              <a:rPr lang="en-US" sz="2400" b="1" i="1" dirty="0" smtClean="0"/>
              <a:t>Briggs &amp; Stratton v. </a:t>
            </a:r>
            <a:r>
              <a:rPr lang="en-US" sz="2400" b="1" i="1" dirty="0" err="1" smtClean="0"/>
              <a:t>Baldridge</a:t>
            </a:r>
            <a:r>
              <a:rPr lang="en-US" sz="2400" b="1" i="1" dirty="0" smtClean="0"/>
              <a:t>  </a:t>
            </a:r>
            <a:r>
              <a:rPr lang="en-US" sz="2400" b="1" dirty="0" smtClean="0"/>
              <a:t>– upholds provisions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B51C-C78A-4AE7-A561-131C3CBE9EF7}" type="slidenum">
              <a:rPr lang="en-US"/>
              <a:pPr/>
              <a:t>9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-685800"/>
            <a:ext cx="7793037" cy="1447800"/>
          </a:xfrm>
        </p:spPr>
        <p:txBody>
          <a:bodyPr/>
          <a:lstStyle/>
          <a:p>
            <a:r>
              <a:rPr lang="en-US" sz="3200" b="1" dirty="0" smtClean="0"/>
              <a:t>Compliance and Enforcement</a:t>
            </a:r>
            <a:endParaRPr lang="en-US" sz="3200" b="1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19200"/>
            <a:ext cx="7772400" cy="4913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b="1" dirty="0" smtClean="0"/>
              <a:t>Export Management System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P</a:t>
            </a:r>
            <a:r>
              <a:rPr lang="en-US" sz="1600" b="1" dirty="0" smtClean="0"/>
              <a:t>olicies, audits, voluntary notification systems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Records relating to export license must be kept for 5 years</a:t>
            </a:r>
          </a:p>
          <a:p>
            <a:pPr>
              <a:lnSpc>
                <a:spcPct val="90000"/>
              </a:lnSpc>
            </a:pPr>
            <a:r>
              <a:rPr lang="en-US" sz="1600" b="1" dirty="0" smtClean="0"/>
              <a:t>Enforcement and Sanctions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Bureau of Industry and Security (BIS) enforcement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Civil and Criminal Penalties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Civil – up to $250K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Criminal – for willful conduct or conscious avoidance – up to $1 million and 20 years in prison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Denial of Export Privileges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Recent Enforcement Actions</a:t>
            </a:r>
          </a:p>
          <a:p>
            <a:pPr lvl="1">
              <a:lnSpc>
                <a:spcPct val="90000"/>
              </a:lnSpc>
            </a:pPr>
            <a:r>
              <a:rPr lang="en-US" sz="1600" b="1" dirty="0" err="1" smtClean="0"/>
              <a:t>Stena</a:t>
            </a:r>
            <a:r>
              <a:rPr lang="en-US" sz="1600" b="1" dirty="0" smtClean="0"/>
              <a:t> Bulk LLC paid $426K penalty for violation of Sudan restrictions – transported Sudanese oil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ITT Corp. - $100 Million fine for export of night vision technology to China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Chiquita Brands - $25 million fine for payments to Columbian paramilitary group on US terrorist list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Boeing - $15 million fine for sale of jets with </a:t>
            </a:r>
            <a:r>
              <a:rPr lang="en-US" sz="1600" b="1" dirty="0" err="1" smtClean="0"/>
              <a:t>gyrochips</a:t>
            </a:r>
            <a:r>
              <a:rPr lang="en-US" sz="1600" b="1" dirty="0" smtClean="0"/>
              <a:t> in guidance system</a:t>
            </a:r>
            <a:endParaRPr lang="en-US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776</TotalTime>
  <Words>1405</Words>
  <Application>Microsoft PowerPoint</Application>
  <PresentationFormat>On-screen Show (4:3)</PresentationFormat>
  <Paragraphs>171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Blends</vt:lpstr>
      <vt:lpstr>The Regulation of Exports</vt:lpstr>
      <vt:lpstr>  Trade Controls</vt:lpstr>
      <vt:lpstr>B-West Imports v. U.S. (Fed. Cir. 1996)</vt:lpstr>
      <vt:lpstr>Multilateral Efforts to Control Technology</vt:lpstr>
      <vt:lpstr>US Export Control Laws</vt:lpstr>
      <vt:lpstr>US Restrictions of Exports</vt:lpstr>
      <vt:lpstr>Export Controls on Dual Use Goods</vt:lpstr>
      <vt:lpstr>Anti-Boycott Provisions</vt:lpstr>
      <vt:lpstr>Compliance and Enforcement</vt:lpstr>
      <vt:lpstr>President’s Emergency Powers</vt:lpstr>
      <vt:lpstr>Challenges to IEEPA Powers</vt:lpstr>
      <vt:lpstr>US Sanctions on Cuba</vt:lpstr>
      <vt:lpstr>Foreign Corrupt Practices Act</vt:lpstr>
      <vt:lpstr>FCPA:  Anti-bribery Provisions</vt:lpstr>
      <vt:lpstr>FCPA:  Accounting Provisions</vt:lpstr>
      <vt:lpstr>FCPA Cases</vt:lpstr>
      <vt:lpstr>Adler v. Fed. Rep. of Nigeria (9th Cir. 2000)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 of Import Competition and Unfair Trade</dc:title>
  <dc:creator>John Sloan &amp; Beverley Earle</dc:creator>
  <cp:lastModifiedBy>pjcihon</cp:lastModifiedBy>
  <cp:revision>36</cp:revision>
  <cp:lastPrinted>1997-02-17T20:54:01Z</cp:lastPrinted>
  <dcterms:created xsi:type="dcterms:W3CDTF">1996-11-01T20:52:30Z</dcterms:created>
  <dcterms:modified xsi:type="dcterms:W3CDTF">2009-04-13T15:31:36Z</dcterms:modified>
</cp:coreProperties>
</file>