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4" r:id="rId5"/>
    <p:sldId id="262" r:id="rId6"/>
    <p:sldId id="263" r:id="rId7"/>
    <p:sldId id="265" r:id="rId8"/>
    <p:sldId id="283" r:id="rId9"/>
    <p:sldId id="284" r:id="rId10"/>
    <p:sldId id="266" r:id="rId11"/>
    <p:sldId id="270" r:id="rId12"/>
    <p:sldId id="271" r:id="rId13"/>
    <p:sldId id="272" r:id="rId14"/>
    <p:sldId id="273" r:id="rId15"/>
    <p:sldId id="276" r:id="rId16"/>
    <p:sldId id="279" r:id="rId17"/>
    <p:sldId id="259" r:id="rId18"/>
    <p:sldId id="260" r:id="rId19"/>
    <p:sldId id="281" r:id="rId20"/>
    <p:sldId id="282" r:id="rId21"/>
    <p:sldId id="280" r:id="rId22"/>
    <p:sldId id="26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</p:showPr>
  <p:clrMru>
    <a:srgbClr val="FFFFFF"/>
    <a:srgbClr val="5F5F5F"/>
    <a:srgbClr val="969696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>
        <p:scale>
          <a:sx n="66" d="100"/>
          <a:sy n="66" d="100"/>
        </p:scale>
        <p:origin x="-1014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3FE5768-1970-48BA-940B-C01A96EB8A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6563" name="Group 1027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6564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5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66" name="Group 1030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6567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8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69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0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1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572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73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74" name="Rectangle 1038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6575" name="Rectangle 1039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6576" name="Rectangle 10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E6A7F0-E8D3-4245-BBD8-82FC389E6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71ACC-166A-41C4-8369-013B6DC6E5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2EAA5-78AF-40D0-89E2-70E5623C6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9B6AB-C458-4ED6-A170-F6AD49D2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D0E9B-8218-4019-BE43-A926ABB996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0FB63-5EF1-4597-8F6B-0F17B7A934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556FB-2C07-4AD1-941F-7CA2E00EA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388CE-AB5F-43F4-8CDF-1BAE9ED25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98D90-6378-450A-A7B0-CA1BE234D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02ACE-78FA-4B2E-B263-38BE748BA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A5C9A-DE3C-4C0B-9C74-803DA64571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10E717-DB46-4F12-A471-C5E0667D6C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4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DA5503E-C299-43B1-A721-A69F0318AFA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  <a:noFill/>
          <a:ln/>
          <a:effectLst>
            <a:outerShdw dist="35921" dir="2700000" algn="ctr" rotWithShape="0">
              <a:srgbClr val="808080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International Law and Organizations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828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/>
              <a:t>Chapter 2</a:t>
            </a:r>
            <a:endParaRPr lang="en-US" b="1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6324600"/>
            <a:ext cx="2243138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FFFF"/>
                </a:solidFill>
                <a:latin typeface="Times New Roman" pitchFamily="18" charset="0"/>
              </a:rPr>
              <a:t>© 2002 West /Thomson Learning</a:t>
            </a: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A1ED-AA02-48D1-8FD8-9A3CCE1B62E6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Private International Law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Conflict of laws</a:t>
            </a:r>
          </a:p>
          <a:p>
            <a:r>
              <a:rPr lang="en-US" b="1"/>
              <a:t>Central role of different national legal systems</a:t>
            </a:r>
          </a:p>
          <a:p>
            <a:r>
              <a:rPr lang="en-US" b="1"/>
              <a:t>Civil law &amp; Common Law</a:t>
            </a:r>
          </a:p>
          <a:p>
            <a:r>
              <a:rPr lang="en-US" b="1"/>
              <a:t>Socialist &amp; Islamic law</a:t>
            </a:r>
          </a:p>
          <a:p>
            <a:r>
              <a:rPr lang="en-US" b="1"/>
              <a:t>Comparative law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A3D9-B244-4BD6-9C0A-920544682BE8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Public and Private International Law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4289425"/>
          </a:xfrm>
          <a:noFill/>
          <a:ln/>
        </p:spPr>
        <p:txBody>
          <a:bodyPr lIns="92075" tIns="46038" rIns="92075" bIns="46038"/>
          <a:lstStyle/>
          <a:p>
            <a:r>
              <a:rPr lang="en-US" b="1"/>
              <a:t>Convention for the Sale of Goods (CISG)</a:t>
            </a:r>
          </a:p>
          <a:p>
            <a:r>
              <a:rPr lang="en-US" b="1"/>
              <a:t>A convention or treaty that affects private transactions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DCC1-4C7A-4CF9-8E20-D81262D6983A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010400" cy="838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/>
              <a:t>The Role of International Organizations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772400" cy="4041775"/>
          </a:xfrm>
          <a:noFill/>
          <a:ln/>
        </p:spPr>
        <p:txBody>
          <a:bodyPr lIns="92075" tIns="46038" rIns="92075" bIns="46038"/>
          <a:lstStyle/>
          <a:p>
            <a:r>
              <a:rPr lang="en-US" b="1"/>
              <a:t>International Monetary Fund</a:t>
            </a:r>
          </a:p>
          <a:p>
            <a:r>
              <a:rPr lang="en-US" b="1"/>
              <a:t>World Bank</a:t>
            </a:r>
          </a:p>
          <a:p>
            <a:r>
              <a:rPr lang="en-US" b="1"/>
              <a:t>GATT and WTO</a:t>
            </a:r>
          </a:p>
          <a:p>
            <a:r>
              <a:rPr lang="en-US" b="1"/>
              <a:t>OECD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336E-9A3E-4948-8D4B-4E0A9A0F151C}" type="slidenum">
              <a:rPr lang="en-US"/>
              <a:pPr/>
              <a:t>13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/>
              <a:t>The Role of Codes of Conduct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800" b="1"/>
              <a:t>Examples from NGO (non governmental organizations)- OECD Convention on Combating Bribery of Foreign Public Officials in International Business Transactions</a:t>
            </a:r>
          </a:p>
          <a:p>
            <a:r>
              <a:rPr lang="en-US" sz="2800" b="1"/>
              <a:t>World Diamond Congress – agt. to limit trade in “blood diamonds”</a:t>
            </a:r>
          </a:p>
          <a:p>
            <a:r>
              <a:rPr lang="en-US" sz="2800" b="1"/>
              <a:t>Governmental examples - U.S. Model business Principles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95C8-C48E-4257-95DB-D49E0AA4530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The Role of Ethics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How to define what is ethical?</a:t>
            </a:r>
          </a:p>
          <a:p>
            <a:r>
              <a:rPr lang="en-US" b="1"/>
              <a:t>The problem of “first world standards in the third world”</a:t>
            </a:r>
          </a:p>
          <a:p>
            <a:r>
              <a:rPr lang="en-US" b="1"/>
              <a:t>Business attempts to address</a:t>
            </a:r>
          </a:p>
          <a:p>
            <a:r>
              <a:rPr lang="en-US" b="1"/>
              <a:t>Codes of Conduct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7F61-08E9-404F-BD1C-F6C9D2A380EE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431925"/>
          </a:xfrm>
        </p:spPr>
        <p:txBody>
          <a:bodyPr/>
          <a:lstStyle/>
          <a:p>
            <a:r>
              <a:rPr lang="en-US" b="1"/>
              <a:t>Human Rights, Ethics and Business Practices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54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Increasingly complex</a:t>
            </a:r>
          </a:p>
          <a:p>
            <a:pPr>
              <a:lnSpc>
                <a:spcPct val="90000"/>
              </a:lnSpc>
            </a:pPr>
            <a:r>
              <a:rPr lang="en-US" b="1"/>
              <a:t>Do we agree on “Universal Human Rights, or “animal rights?”</a:t>
            </a:r>
          </a:p>
          <a:p>
            <a:pPr>
              <a:lnSpc>
                <a:spcPct val="90000"/>
              </a:lnSpc>
            </a:pPr>
            <a:r>
              <a:rPr lang="en-US" b="1"/>
              <a:t>History: business role in change in South Africa?</a:t>
            </a:r>
          </a:p>
          <a:p>
            <a:pPr>
              <a:lnSpc>
                <a:spcPct val="90000"/>
              </a:lnSpc>
            </a:pPr>
            <a:r>
              <a:rPr lang="en-US" b="1"/>
              <a:t>Do we need more conventions? Likelihood of agreement?</a:t>
            </a:r>
          </a:p>
          <a:p>
            <a:pPr>
              <a:lnSpc>
                <a:spcPct val="90000"/>
              </a:lnSpc>
            </a:pPr>
            <a:r>
              <a:rPr lang="en-US" b="1"/>
              <a:t>What should the role of business be in this debate?</a:t>
            </a:r>
          </a:p>
          <a:p>
            <a:pPr>
              <a:lnSpc>
                <a:spcPct val="90000"/>
              </a:lnSpc>
            </a:pPr>
            <a:endParaRPr lang="en-US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2A43-895C-40A8-81E4-032F6CCA1534}" type="slidenum">
              <a:rPr lang="en-US"/>
              <a:pPr/>
              <a:t>16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Cases:  Chapter 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 u="sng" dirty="0"/>
              <a:t>The Paquette Habana</a:t>
            </a:r>
          </a:p>
          <a:p>
            <a:r>
              <a:rPr lang="en-US" b="1" u="sng" dirty="0" smtClean="0"/>
              <a:t>Sosa </a:t>
            </a:r>
            <a:r>
              <a:rPr lang="en-US" b="1" u="sng" dirty="0"/>
              <a:t>v. </a:t>
            </a:r>
            <a:r>
              <a:rPr lang="en-US" b="1" u="sng" dirty="0" smtClean="0"/>
              <a:t>Alvarez-</a:t>
            </a:r>
            <a:r>
              <a:rPr lang="en-US" b="1" u="sng" dirty="0" err="1" smtClean="0"/>
              <a:t>Machain</a:t>
            </a:r>
            <a:endParaRPr lang="en-US" b="1" u="sng" dirty="0" smtClean="0"/>
          </a:p>
          <a:p>
            <a:r>
              <a:rPr lang="en-US" b="1" u="sng" dirty="0" err="1" smtClean="0"/>
              <a:t>Renkel</a:t>
            </a:r>
            <a:r>
              <a:rPr lang="en-US" b="1" u="sng" dirty="0" smtClean="0"/>
              <a:t> v. United States</a:t>
            </a:r>
          </a:p>
          <a:p>
            <a:r>
              <a:rPr lang="en-US" b="1" u="sng" dirty="0" smtClean="0"/>
              <a:t>Case Concerning Arrest Warrant of 11 April 2000</a:t>
            </a:r>
            <a:endParaRPr lang="en-US" b="1" u="sng" dirty="0"/>
          </a:p>
          <a:p>
            <a:r>
              <a:rPr lang="en-US" b="1" u="sng" dirty="0"/>
              <a:t>Liechtenstein v. Guatemala</a:t>
            </a:r>
          </a:p>
          <a:p>
            <a:r>
              <a:rPr lang="en-US" b="1" u="sng" dirty="0" smtClean="0"/>
              <a:t>M. </a:t>
            </a:r>
            <a:r>
              <a:rPr lang="en-US" b="1" u="sng" dirty="0" err="1" smtClean="0"/>
              <a:t>Aslam</a:t>
            </a:r>
            <a:r>
              <a:rPr lang="en-US" b="1" u="sng" dirty="0" smtClean="0"/>
              <a:t> Khaki v. </a:t>
            </a:r>
            <a:r>
              <a:rPr lang="en-US" b="1" u="sng" dirty="0" err="1" smtClean="0"/>
              <a:t>Syed</a:t>
            </a:r>
            <a:r>
              <a:rPr lang="en-US" b="1" u="sng" dirty="0" smtClean="0"/>
              <a:t> Mohammad </a:t>
            </a:r>
            <a:r>
              <a:rPr lang="en-US" b="1" u="sng" dirty="0" err="1" smtClean="0"/>
              <a:t>Hashim</a:t>
            </a:r>
            <a:endParaRPr lang="en-US" b="1" u="sng" dirty="0"/>
          </a:p>
          <a:p>
            <a:endParaRPr lang="en-US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B8E4-12AC-4BC9-BD2D-B14BFBFEAE04}" type="slidenum">
              <a:rPr lang="en-US"/>
              <a:pPr/>
              <a:t>17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 u="sng"/>
              <a:t>Paquette Habana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Facts:  Coastal fishing boats seized by U.S. as prizes of war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Issue: Absent a treaty, does customary international law exempt fish vessels from capture as prizes of war?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Decision: Yes, the Court took judicial notice of customary international law and concluded peaceful fisherman are exempt from capture.</a:t>
            </a:r>
          </a:p>
          <a:p>
            <a:pPr>
              <a:lnSpc>
                <a:spcPct val="90000"/>
              </a:lnSpc>
            </a:pPr>
            <a:r>
              <a:rPr lang="en-US" sz="2800" b="1"/>
              <a:t>Note the Court’s review of historical precedent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248-C7D9-45A0-AA05-15611E19170B}" type="slidenum">
              <a:rPr lang="en-US"/>
              <a:pPr/>
              <a:t>18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1"/>
            <a:ext cx="7793037" cy="1066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 u="sng" dirty="0" smtClean="0"/>
              <a:t>Sosa </a:t>
            </a:r>
            <a:r>
              <a:rPr lang="en-US" b="1" u="sng" dirty="0"/>
              <a:t>v. Alvarez - </a:t>
            </a:r>
            <a:r>
              <a:rPr lang="en-US" b="1" u="sng" dirty="0" err="1"/>
              <a:t>Machain</a:t>
            </a:r>
            <a:endParaRPr lang="en-US" b="1" u="sng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696200" cy="5140325"/>
          </a:xfrm>
          <a:noFill/>
          <a:ln/>
        </p:spPr>
        <p:txBody>
          <a:bodyPr lIns="92075" tIns="46038" rIns="92075" bIns="46038"/>
          <a:lstStyle/>
          <a:p>
            <a:r>
              <a:rPr lang="en-US" sz="2400" b="1" dirty="0"/>
              <a:t>Facts:  A was kidnapped in </a:t>
            </a:r>
            <a:r>
              <a:rPr lang="en-US" sz="2400" b="1" dirty="0" smtClean="0"/>
              <a:t>Mexico, sues S under Alien Tort Claims Act [ACTA]</a:t>
            </a:r>
            <a:endParaRPr lang="en-US" sz="2400" b="1" dirty="0"/>
          </a:p>
          <a:p>
            <a:r>
              <a:rPr lang="en-US" sz="2400" b="1" dirty="0"/>
              <a:t>Issue</a:t>
            </a:r>
            <a:r>
              <a:rPr lang="en-US" sz="2400" b="1" dirty="0" smtClean="0"/>
              <a:t>: Does ATCA create cause of action for torts in violation of international law?</a:t>
            </a:r>
            <a:endParaRPr lang="en-US" sz="2400" b="1" dirty="0"/>
          </a:p>
          <a:p>
            <a:r>
              <a:rPr lang="en-US" sz="2400" b="1" dirty="0"/>
              <a:t>Decision: No</a:t>
            </a:r>
            <a:r>
              <a:rPr lang="en-US" sz="2400" b="1" dirty="0" smtClean="0"/>
              <a:t>.  ATCA only confers jurisdiction on US courts to hear certain cases</a:t>
            </a:r>
            <a:endParaRPr lang="en-US" sz="2400" b="1" dirty="0"/>
          </a:p>
          <a:p>
            <a:r>
              <a:rPr lang="en-US" sz="2400" b="1" dirty="0"/>
              <a:t>Reasons</a:t>
            </a:r>
            <a:r>
              <a:rPr lang="en-US" sz="2400" b="1" dirty="0" smtClean="0"/>
              <a:t>:  At time of passage of ATCA, common law recognized torts in violation of int. law</a:t>
            </a:r>
          </a:p>
          <a:p>
            <a:pPr lvl="1"/>
            <a:r>
              <a:rPr lang="en-US" sz="2000" b="1" dirty="0" smtClean="0"/>
              <a:t>Three specific offenses recognized</a:t>
            </a:r>
          </a:p>
          <a:p>
            <a:pPr lvl="2"/>
            <a:r>
              <a:rPr lang="en-US" sz="1600" b="1" dirty="0" smtClean="0"/>
              <a:t>Violation of safe conducts</a:t>
            </a:r>
          </a:p>
          <a:p>
            <a:pPr lvl="2"/>
            <a:r>
              <a:rPr lang="en-US" sz="1600" b="1" dirty="0" smtClean="0"/>
              <a:t>Infringements of rights of ambassadors</a:t>
            </a:r>
          </a:p>
          <a:p>
            <a:pPr lvl="2"/>
            <a:r>
              <a:rPr lang="en-US" sz="1600" b="1" dirty="0" smtClean="0"/>
              <a:t>Piracy</a:t>
            </a:r>
          </a:p>
          <a:p>
            <a:pPr lvl="1"/>
            <a:r>
              <a:rPr lang="en-US" sz="2000" b="1" dirty="0" smtClean="0"/>
              <a:t>A must show claim based on violation of similarly specifically defined norm of international law</a:t>
            </a:r>
            <a:endParaRPr lang="en-US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0"/>
            <a:ext cx="7793037" cy="990600"/>
          </a:xfrm>
        </p:spPr>
        <p:txBody>
          <a:bodyPr/>
          <a:lstStyle/>
          <a:p>
            <a:r>
              <a:rPr lang="en-US" b="1" dirty="0" err="1" smtClean="0"/>
              <a:t>Renkel</a:t>
            </a:r>
            <a:r>
              <a:rPr lang="en-US" b="1" dirty="0" smtClean="0"/>
              <a:t> </a:t>
            </a:r>
            <a:r>
              <a:rPr lang="en-US" b="1" dirty="0" err="1" smtClean="0"/>
              <a:t>v.United</a:t>
            </a:r>
            <a:r>
              <a:rPr lang="en-US" b="1" dirty="0" smtClean="0"/>
              <a:t> States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524000"/>
            <a:ext cx="7772400" cy="4608513"/>
          </a:xfrm>
        </p:spPr>
        <p:txBody>
          <a:bodyPr/>
          <a:lstStyle/>
          <a:p>
            <a:r>
              <a:rPr lang="en-US" sz="1800" b="1" dirty="0" smtClean="0"/>
              <a:t>Facts:  R sued US alleging inadequate medical care in military prison violated the Convention Against Torture</a:t>
            </a:r>
          </a:p>
          <a:p>
            <a:r>
              <a:rPr lang="en-US" sz="1800" b="1" dirty="0" smtClean="0"/>
              <a:t>Issue:  Is Convention Against Torture a self-executing treaty?</a:t>
            </a:r>
          </a:p>
          <a:p>
            <a:r>
              <a:rPr lang="en-US" sz="1800" b="1" dirty="0" smtClean="0"/>
              <a:t>Decision:  No, it is not self-executing, so doesn’t create cause of action</a:t>
            </a:r>
          </a:p>
          <a:p>
            <a:r>
              <a:rPr lang="en-US" sz="1800" b="1" dirty="0" smtClean="0"/>
              <a:t>Reasons:  Look to treaty as a whole – does it evidence intent to be self-executing?</a:t>
            </a:r>
          </a:p>
          <a:p>
            <a:pPr lvl="1"/>
            <a:r>
              <a:rPr lang="en-US" sz="1800" b="1" dirty="0" smtClean="0"/>
              <a:t>US Senate, when consenting to Convention, declared Arts. </a:t>
            </a:r>
          </a:p>
          <a:p>
            <a:pPr lvl="1">
              <a:buNone/>
            </a:pPr>
            <a:r>
              <a:rPr lang="en-US" sz="1800" b="1" dirty="0" smtClean="0"/>
              <a:t>1 – 16 not self-executing</a:t>
            </a:r>
          </a:p>
          <a:p>
            <a:pPr lvl="1"/>
            <a:r>
              <a:rPr lang="en-US" sz="1800" b="1" dirty="0" smtClean="0"/>
              <a:t>So doesn’t create private right of action</a:t>
            </a:r>
          </a:p>
          <a:p>
            <a:pPr lvl="1"/>
            <a:r>
              <a:rPr lang="en-US" sz="1800" b="1" dirty="0" smtClean="0"/>
              <a:t>R must base cause of action under some domestic law</a:t>
            </a:r>
          </a:p>
          <a:p>
            <a:pPr lvl="1"/>
            <a:r>
              <a:rPr lang="en-US" sz="1800" b="1" dirty="0" smtClean="0"/>
              <a:t>No  legal authority for action for torture in US</a:t>
            </a:r>
          </a:p>
          <a:p>
            <a:pPr lvl="1"/>
            <a:r>
              <a:rPr lang="en-US" sz="1800" b="1" dirty="0" smtClean="0"/>
              <a:t>R hasn’t shown right of action for violation of peremptory norm of international law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B6AB-C458-4ED6-A170-F6AD49D240F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588-AA82-4272-8839-A6DAA4C0DB6B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What is International Law?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A rule… that has been accepted as such by the international community in the form of . . .</a:t>
            </a:r>
          </a:p>
          <a:p>
            <a:pPr lvl="1"/>
            <a:r>
              <a:rPr lang="en-US" b="1"/>
              <a:t>customary law…</a:t>
            </a:r>
          </a:p>
          <a:p>
            <a:pPr lvl="1"/>
            <a:r>
              <a:rPr lang="en-US" b="1"/>
              <a:t>… international agreement…</a:t>
            </a:r>
          </a:p>
          <a:p>
            <a:pPr lvl="1"/>
            <a:r>
              <a:rPr lang="en-US" b="1"/>
              <a:t>…general principles common to the major legal systems… </a:t>
            </a:r>
            <a:r>
              <a:rPr lang="en-US" b="1" u="sng"/>
              <a:t>Restatement of the Law 3rd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686800" cy="609600"/>
          </a:xfrm>
        </p:spPr>
        <p:txBody>
          <a:bodyPr/>
          <a:lstStyle/>
          <a:p>
            <a:r>
              <a:rPr lang="en-US" sz="2400" b="1" dirty="0" smtClean="0"/>
              <a:t>Case Concerning Arrest Warrant of 11 April 2000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609600"/>
            <a:ext cx="7772400" cy="5522913"/>
          </a:xfrm>
        </p:spPr>
        <p:txBody>
          <a:bodyPr/>
          <a:lstStyle/>
          <a:p>
            <a:r>
              <a:rPr lang="en-US" sz="1800" b="1" dirty="0" smtClean="0"/>
              <a:t>Facts:  Belgian law gives courts jurisdiction over genocide and war crimes</a:t>
            </a:r>
          </a:p>
          <a:p>
            <a:pPr lvl="1"/>
            <a:r>
              <a:rPr lang="en-US" sz="1800" b="1" dirty="0" smtClean="0"/>
              <a:t>Belgian court issued arrest warrant for Y, Congo Minister of Foreign Affairs</a:t>
            </a:r>
          </a:p>
          <a:p>
            <a:pPr lvl="1"/>
            <a:r>
              <a:rPr lang="en-US" sz="1800" b="1" dirty="0" smtClean="0"/>
              <a:t>Congo brought case before ICJ to establish diplomatic immunity for foreign minister of sovereign state</a:t>
            </a:r>
          </a:p>
          <a:p>
            <a:r>
              <a:rPr lang="en-US" sz="1800" b="1" dirty="0" smtClean="0"/>
              <a:t>ICJ discussed principles of diplomatic immunity</a:t>
            </a:r>
          </a:p>
          <a:p>
            <a:pPr lvl="1"/>
            <a:r>
              <a:rPr lang="en-US" sz="1800" b="1" dirty="0" smtClean="0"/>
              <a:t>Full immunity required to enable minister to perform duties of position</a:t>
            </a:r>
          </a:p>
          <a:p>
            <a:pPr lvl="1"/>
            <a:r>
              <a:rPr lang="en-US" sz="1800" b="1" dirty="0" smtClean="0"/>
              <a:t>Don’t distinguish between official capacity and private capacity</a:t>
            </a:r>
          </a:p>
          <a:p>
            <a:pPr lvl="1"/>
            <a:r>
              <a:rPr lang="en-US" sz="1800" b="1" dirty="0" smtClean="0"/>
              <a:t>Customary international law doesn’t recognize exception for war crimes or crimes against humanity</a:t>
            </a:r>
          </a:p>
          <a:p>
            <a:pPr lvl="1"/>
            <a:r>
              <a:rPr lang="en-US" sz="1800" b="1" dirty="0" smtClean="0"/>
              <a:t>But some limits to immunity:</a:t>
            </a:r>
          </a:p>
          <a:p>
            <a:pPr lvl="2"/>
            <a:r>
              <a:rPr lang="en-US" sz="1800" b="1" dirty="0" smtClean="0"/>
              <a:t>Not immune from arrest in own country</a:t>
            </a:r>
          </a:p>
          <a:p>
            <a:pPr lvl="2"/>
            <a:r>
              <a:rPr lang="en-US" sz="1800" b="1" dirty="0" smtClean="0"/>
              <a:t>State may waive immunity</a:t>
            </a:r>
          </a:p>
          <a:p>
            <a:pPr lvl="2"/>
            <a:r>
              <a:rPr lang="en-US" sz="1800" b="1" dirty="0" smtClean="0"/>
              <a:t>Immunity ceases when person ceases to hold office</a:t>
            </a:r>
          </a:p>
          <a:p>
            <a:pPr lvl="2"/>
            <a:r>
              <a:rPr lang="en-US" sz="1800" b="1" dirty="0" smtClean="0"/>
              <a:t>May be subject to action of international criminal cour</a:t>
            </a:r>
            <a:r>
              <a:rPr lang="en-US" sz="1600" b="1" dirty="0" smtClean="0"/>
              <a:t>ts</a:t>
            </a:r>
          </a:p>
          <a:p>
            <a:r>
              <a:rPr lang="en-US" sz="1800" b="1" dirty="0" smtClean="0"/>
              <a:t>Concurring Opinion:  Only recognize universal jurisdiction for piracy</a:t>
            </a: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B6AB-C458-4ED6-A170-F6AD49D240F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A3B2-7EED-4C84-BF72-FD37BE399515}" type="slidenum">
              <a:rPr lang="en-US"/>
              <a:pPr/>
              <a:t>21</a:t>
            </a:fld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152400"/>
            <a:ext cx="7793037" cy="762000"/>
          </a:xfrm>
        </p:spPr>
        <p:txBody>
          <a:bodyPr/>
          <a:lstStyle/>
          <a:p>
            <a:r>
              <a:rPr lang="en-US" sz="4000" b="1" u="sng"/>
              <a:t>Liechtenstein v. Guatemala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82688" y="1828800"/>
            <a:ext cx="7772400" cy="4303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Facts:  N born in Germany but resided in Guatemala;  granted citizenship by Liechtenstein under special procedure;  Guatemala seized N’s property during WWII;  L sues G seeking damages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Issue:  Does ICJ have jurisdiction over case here?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Decision:  No;  L can’t bring claim on behalf of N against G </a:t>
            </a:r>
          </a:p>
          <a:p>
            <a:pPr>
              <a:lnSpc>
                <a:spcPct val="90000"/>
              </a:lnSpc>
            </a:pPr>
            <a:r>
              <a:rPr lang="en-US" sz="2800" b="1"/>
              <a:t>Reasons: G not required to recognize L’s grant of citizenship to N;  L can’t bring claim for N against G in ICJ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CE470-9270-4389-883D-7C2D6E16D101}" type="slidenum">
              <a:rPr lang="en-US"/>
              <a:pPr/>
              <a:t>22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381000"/>
            <a:ext cx="8153400" cy="16764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2800" b="1" u="sng" dirty="0" smtClean="0"/>
              <a:t>M. </a:t>
            </a:r>
            <a:r>
              <a:rPr lang="en-US" sz="2800" b="1" u="sng" dirty="0" err="1" smtClean="0"/>
              <a:t>Aslam</a:t>
            </a:r>
            <a:r>
              <a:rPr lang="en-US" sz="2800" b="1" u="sng" dirty="0" smtClean="0"/>
              <a:t> Khaki v. </a:t>
            </a:r>
            <a:r>
              <a:rPr lang="en-US" sz="2800" b="1" u="sng" dirty="0" err="1" smtClean="0"/>
              <a:t>Syed</a:t>
            </a:r>
            <a:r>
              <a:rPr lang="en-US" sz="2800" b="1" u="sng" dirty="0" smtClean="0"/>
              <a:t> Mohammad </a:t>
            </a:r>
            <a:r>
              <a:rPr lang="en-US" sz="2800" b="1" u="sng" dirty="0" err="1" smtClean="0"/>
              <a:t>Hashim</a:t>
            </a:r>
            <a:endParaRPr lang="en-US" sz="2800" b="1" u="sng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77200" cy="5105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Facts:  Pakistani banks appeal on ban on </a:t>
            </a:r>
            <a:r>
              <a:rPr lang="en-US" sz="1800" b="1" dirty="0" err="1" smtClean="0"/>
              <a:t>riba</a:t>
            </a:r>
            <a:r>
              <a:rPr lang="en-US" sz="1800" b="1" dirty="0" smtClean="0"/>
              <a:t> (interest) on loans and deposits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Payment of interest involves injustice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Money not a commodity under Islamic principles – it is medium of exchange, not meant for trade in money itself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Injustice to use money for other purposes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Interest allows earning return without taking part in real economic activity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Islam doesn’t recognize loans as income-generating transactions</a:t>
            </a:r>
          </a:p>
          <a:p>
            <a:pPr lvl="1">
              <a:lnSpc>
                <a:spcPct val="90000"/>
              </a:lnSpc>
            </a:pPr>
            <a:r>
              <a:rPr lang="en-US" sz="1800" b="1" dirty="0" err="1" smtClean="0"/>
              <a:t>Shariah</a:t>
            </a:r>
            <a:r>
              <a:rPr lang="en-US" sz="1800" b="1" dirty="0" smtClean="0"/>
              <a:t> only permits borrowing money in cases of dire need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Interest means loan becomes profitable trade – turns economy into debt- oriented – mankind under “slavery of debt”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Islamic financing based on profit and loss sharing – any profit earned is reward for bearing risks of business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2002 – Pakistan Supreme Court held above decision based on errors;  rules against interest don’t apply to non-Muslims</a:t>
            </a:r>
          </a:p>
          <a:p>
            <a:pPr lvl="1">
              <a:lnSpc>
                <a:spcPct val="90000"/>
              </a:lnSpc>
            </a:pPr>
            <a:endParaRPr lang="en-US" sz="1600" b="1" dirty="0"/>
          </a:p>
          <a:p>
            <a:pPr lvl="1">
              <a:lnSpc>
                <a:spcPct val="90000"/>
              </a:lnSpc>
            </a:pPr>
            <a:endParaRPr lang="en-US" sz="1600" b="1" dirty="0" smtClean="0"/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5038-14C7-4543-A552-43A5130815B8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Public International Law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Deals with relationships between countries and applies “norms regarded as binding on all members of the international community”</a:t>
            </a:r>
          </a:p>
          <a:p>
            <a:r>
              <a:rPr lang="en-US" b="1"/>
              <a:t>Example: Vienna Convention on the Law of Treaties</a:t>
            </a:r>
          </a:p>
          <a:p>
            <a:endParaRPr 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EBCF-7755-4FF9-8EEC-AAC8DB3946F0}" type="slidenum">
              <a:rPr lang="en-US"/>
              <a:pPr/>
              <a:t>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Public International Law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Pacta sunt servanda: “every treaty in force is binding upon the parties to it and must be performed in good faith.”</a:t>
            </a:r>
          </a:p>
          <a:p>
            <a:r>
              <a:rPr lang="en-US" b="1"/>
              <a:t>Ius cogens: “preemptory norm of international law” (example:  proscriptions  against torture and genocide)</a:t>
            </a:r>
          </a:p>
          <a:p>
            <a:pPr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B352-981C-44CD-A180-68F8C6287838}" type="slidenum">
              <a:rPr lang="en-US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	 </a:t>
            </a:r>
            <a:r>
              <a:rPr lang="en-US" b="1"/>
              <a:t>Impact of treaties on       		business?</a:t>
            </a:r>
            <a:br>
              <a:rPr lang="en-US" b="1"/>
            </a:b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74913"/>
            <a:ext cx="7772400" cy="3657600"/>
          </a:xfrm>
          <a:noFill/>
          <a:ln/>
        </p:spPr>
        <p:txBody>
          <a:bodyPr lIns="92075" tIns="46038" rIns="92075" bIns="46038"/>
          <a:lstStyle/>
          <a:p>
            <a:r>
              <a:rPr lang="en-US" b="1"/>
              <a:t>Treaties involve public law but can apply to private transactions</a:t>
            </a:r>
          </a:p>
          <a:p>
            <a:pPr lvl="1"/>
            <a:r>
              <a:rPr lang="en-US" b="1"/>
              <a:t>Tax treaties</a:t>
            </a:r>
          </a:p>
          <a:p>
            <a:pPr lvl="1"/>
            <a:r>
              <a:rPr lang="en-US" b="1"/>
              <a:t>Law of the Sea convention</a:t>
            </a:r>
          </a:p>
          <a:p>
            <a:pPr lvl="1"/>
            <a:r>
              <a:rPr lang="en-US" b="1"/>
              <a:t>Convention for the International Sale of Goods(CISG)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9937-C05C-4391-9EAE-B23886A78B9C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International Court of Justice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 dirty="0"/>
              <a:t>Known as the World Court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15 judges serving 9 year term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UN General Assembly and Security Council elect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Based in The Hague, Netherlands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Only states can be parties and state must have accepted the court’s jurisdiction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Hears cases brought under UN Charter or treaties, or questions of international law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Case Examples:</a:t>
            </a:r>
          </a:p>
          <a:p>
            <a:pPr lvl="1">
              <a:lnSpc>
                <a:spcPct val="90000"/>
              </a:lnSpc>
            </a:pPr>
            <a:r>
              <a:rPr lang="en-US" sz="2400" b="1" u="sng" dirty="0"/>
              <a:t>Liechtenstein v. Guatemala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n-US" sz="2400" b="1" u="sng" dirty="0"/>
              <a:t>Nicaragua v. United States</a:t>
            </a:r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7DAE-6A8E-4C0B-A68D-56AE7D2ADA89}" type="slidenum">
              <a:rPr lang="en-US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3152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United Nations in Public International Law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4545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/>
              <a:t>General Assembly (1 country, 1 vote)</a:t>
            </a:r>
          </a:p>
          <a:p>
            <a:pPr>
              <a:lnSpc>
                <a:spcPct val="90000"/>
              </a:lnSpc>
            </a:pPr>
            <a:r>
              <a:rPr lang="en-US" b="1"/>
              <a:t>Security Council (15 members)</a:t>
            </a:r>
          </a:p>
          <a:p>
            <a:pPr lvl="1">
              <a:lnSpc>
                <a:spcPct val="90000"/>
              </a:lnSpc>
            </a:pPr>
            <a:r>
              <a:rPr lang="en-US" b="1"/>
              <a:t> 5 permanent members: China, France, Russia, U.K. and the U.S. </a:t>
            </a:r>
          </a:p>
          <a:p>
            <a:pPr lvl="1">
              <a:lnSpc>
                <a:spcPct val="90000"/>
              </a:lnSpc>
            </a:pPr>
            <a:r>
              <a:rPr lang="en-US" b="1"/>
              <a:t>10 non permanent members elected every 2 years</a:t>
            </a:r>
          </a:p>
          <a:p>
            <a:pPr lvl="1">
              <a:lnSpc>
                <a:spcPct val="90000"/>
              </a:lnSpc>
            </a:pPr>
            <a:r>
              <a:rPr lang="en-US" b="1"/>
              <a:t>Permanent members have a veto over non-procedural issues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963" y="228600"/>
            <a:ext cx="7793037" cy="1143000"/>
          </a:xfrm>
          <a:solidFill>
            <a:schemeClr val="accent3"/>
          </a:solidFill>
        </p:spPr>
        <p:txBody>
          <a:bodyPr/>
          <a:lstStyle/>
          <a:p>
            <a:r>
              <a:rPr lang="en-US" b="1" dirty="0" smtClean="0"/>
              <a:t>International Criminal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b="1" dirty="0" smtClean="0"/>
              <a:t>International Criminal Court – 1998 Rome Statute</a:t>
            </a:r>
          </a:p>
          <a:p>
            <a:pPr lvl="1"/>
            <a:r>
              <a:rPr lang="en-US" b="1" dirty="0" smtClean="0"/>
              <a:t>108  signatories – not the U.S.</a:t>
            </a:r>
          </a:p>
          <a:p>
            <a:pPr lvl="1"/>
            <a:r>
              <a:rPr lang="en-US" b="1" dirty="0" smtClean="0"/>
              <a:t>Hears 3 categories of crimes</a:t>
            </a:r>
          </a:p>
          <a:p>
            <a:pPr lvl="2"/>
            <a:r>
              <a:rPr lang="en-US" b="1" dirty="0" smtClean="0"/>
              <a:t>Genocide</a:t>
            </a:r>
          </a:p>
          <a:p>
            <a:pPr lvl="2"/>
            <a:r>
              <a:rPr lang="en-US" b="1" dirty="0" smtClean="0"/>
              <a:t>Crimes against humanity</a:t>
            </a:r>
          </a:p>
          <a:p>
            <a:pPr lvl="2"/>
            <a:r>
              <a:rPr lang="en-US" b="1" dirty="0" smtClean="0"/>
              <a:t>War crimes</a:t>
            </a:r>
          </a:p>
          <a:p>
            <a:pPr lvl="2"/>
            <a:r>
              <a:rPr lang="en-US" b="1" dirty="0" smtClean="0"/>
              <a:t>Cases must be referred by national govt. or UN Security Council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B6AB-C458-4ED6-A170-F6AD49D240F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838200"/>
          </a:xfrm>
        </p:spPr>
        <p:txBody>
          <a:bodyPr/>
          <a:lstStyle/>
          <a:p>
            <a:r>
              <a:rPr lang="en-US" b="1" dirty="0" smtClean="0"/>
              <a:t>International Criminal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114800"/>
          </a:xfrm>
        </p:spPr>
        <p:txBody>
          <a:bodyPr/>
          <a:lstStyle/>
          <a:p>
            <a:r>
              <a:rPr lang="en-US" sz="1800" b="1" dirty="0" smtClean="0"/>
              <a:t>Principles of International Criminal Jurisdiction </a:t>
            </a:r>
          </a:p>
          <a:p>
            <a:pPr lvl="1"/>
            <a:r>
              <a:rPr lang="en-US" sz="1800" b="1" dirty="0" smtClean="0"/>
              <a:t>Territoriality</a:t>
            </a:r>
          </a:p>
          <a:p>
            <a:pPr lvl="2"/>
            <a:r>
              <a:rPr lang="en-US" sz="1800" b="1" dirty="0" smtClean="0"/>
              <a:t>Subjective Territorial Jurisdiction</a:t>
            </a:r>
          </a:p>
          <a:p>
            <a:pPr lvl="2"/>
            <a:r>
              <a:rPr lang="en-US" sz="1800" b="1" dirty="0" smtClean="0"/>
              <a:t>Objective Territorial Jurisdiction</a:t>
            </a:r>
          </a:p>
          <a:p>
            <a:pPr lvl="1"/>
            <a:r>
              <a:rPr lang="en-US" sz="1800" b="1" dirty="0" smtClean="0"/>
              <a:t>Nationality</a:t>
            </a:r>
          </a:p>
          <a:p>
            <a:pPr lvl="1"/>
            <a:r>
              <a:rPr lang="en-US" sz="1800" b="1" dirty="0" smtClean="0"/>
              <a:t>The Protective Principle</a:t>
            </a:r>
          </a:p>
          <a:p>
            <a:pPr lvl="1"/>
            <a:r>
              <a:rPr lang="en-US" sz="1800" b="1" dirty="0" smtClean="0"/>
              <a:t>Passive Personality</a:t>
            </a:r>
          </a:p>
          <a:p>
            <a:pPr lvl="1"/>
            <a:r>
              <a:rPr lang="en-US" sz="1800" b="1" dirty="0" smtClean="0"/>
              <a:t>Universality</a:t>
            </a:r>
          </a:p>
          <a:p>
            <a:r>
              <a:rPr lang="en-US" sz="1800" b="1" dirty="0" smtClean="0"/>
              <a:t>Case Concerning Arrest Warrant of 11 April 2000</a:t>
            </a:r>
          </a:p>
          <a:p>
            <a:pPr lvl="1"/>
            <a:r>
              <a:rPr lang="en-US" sz="1800" b="1" dirty="0" smtClean="0"/>
              <a:t>Belgian arrest warrant conflicts with immunity of foreign ministers</a:t>
            </a:r>
          </a:p>
          <a:p>
            <a:pPr lvl="1"/>
            <a:r>
              <a:rPr lang="en-US" sz="1800" b="1" dirty="0" smtClean="0"/>
              <a:t>Court refuses to recognize universal jurisdiction in absentia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B6AB-C458-4ED6-A170-F6AD49D240F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760</TotalTime>
  <Words>1263</Words>
  <Application>Microsoft PowerPoint</Application>
  <PresentationFormat>On-screen Show (4:3)</PresentationFormat>
  <Paragraphs>174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Blends</vt:lpstr>
      <vt:lpstr>International Law and Organizations</vt:lpstr>
      <vt:lpstr>What is International Law?</vt:lpstr>
      <vt:lpstr>Public International Law</vt:lpstr>
      <vt:lpstr>Public International Law</vt:lpstr>
      <vt:lpstr>  Impact of treaties on         business? </vt:lpstr>
      <vt:lpstr>International Court of Justice</vt:lpstr>
      <vt:lpstr>United Nations in Public International Law</vt:lpstr>
      <vt:lpstr>International Criminal Law</vt:lpstr>
      <vt:lpstr>International Criminal Law</vt:lpstr>
      <vt:lpstr>Private International Law</vt:lpstr>
      <vt:lpstr>Public and Private International Law</vt:lpstr>
      <vt:lpstr>The Role of International Organizations</vt:lpstr>
      <vt:lpstr>The Role of Codes of Conduct</vt:lpstr>
      <vt:lpstr>The Role of Ethics </vt:lpstr>
      <vt:lpstr>Human Rights, Ethics and Business Practices</vt:lpstr>
      <vt:lpstr>Cases:  Chapter 2</vt:lpstr>
      <vt:lpstr>Paquette Habana</vt:lpstr>
      <vt:lpstr>Sosa v. Alvarez - Machain</vt:lpstr>
      <vt:lpstr>Renkel v.United States</vt:lpstr>
      <vt:lpstr>Case Concerning Arrest Warrant of 11 April 2000</vt:lpstr>
      <vt:lpstr>Liechtenstein v. Guatemala</vt:lpstr>
      <vt:lpstr>M. Aslam Khaki v. Syed Mohammad Hashim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Law and Organizations</dc:title>
  <dc:creator>Bentley College</dc:creator>
  <cp:lastModifiedBy>pjcihon</cp:lastModifiedBy>
  <cp:revision>42</cp:revision>
  <dcterms:created xsi:type="dcterms:W3CDTF">1998-08-30T18:34:27Z</dcterms:created>
  <dcterms:modified xsi:type="dcterms:W3CDTF">2009-01-28T15:54:56Z</dcterms:modified>
</cp:coreProperties>
</file>