
<file path=[Content_Types].xml><?xml version="1.0" encoding="utf-8"?>
<Types xmlns="http://schemas.openxmlformats.org/package/2006/content-types">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52" r:id="rId1"/>
  </p:sldMasterIdLst>
  <p:notesMasterIdLst>
    <p:notesMasterId r:id="rId29"/>
  </p:notesMasterIdLst>
  <p:handoutMasterIdLst>
    <p:handoutMasterId r:id="rId30"/>
  </p:handoutMasterIdLst>
  <p:sldIdLst>
    <p:sldId id="256" r:id="rId2"/>
    <p:sldId id="280" r:id="rId3"/>
    <p:sldId id="281" r:id="rId4"/>
    <p:sldId id="257" r:id="rId5"/>
    <p:sldId id="259" r:id="rId6"/>
    <p:sldId id="260" r:id="rId7"/>
    <p:sldId id="261" r:id="rId8"/>
    <p:sldId id="262" r:id="rId9"/>
    <p:sldId id="287" r:id="rId10"/>
    <p:sldId id="263" r:id="rId11"/>
    <p:sldId id="264" r:id="rId12"/>
    <p:sldId id="290" r:id="rId13"/>
    <p:sldId id="274" r:id="rId14"/>
    <p:sldId id="288" r:id="rId15"/>
    <p:sldId id="297" r:id="rId16"/>
    <p:sldId id="300" r:id="rId17"/>
    <p:sldId id="298" r:id="rId18"/>
    <p:sldId id="299" r:id="rId19"/>
    <p:sldId id="273" r:id="rId20"/>
    <p:sldId id="295" r:id="rId21"/>
    <p:sldId id="278" r:id="rId22"/>
    <p:sldId id="289" r:id="rId23"/>
    <p:sldId id="270" r:id="rId24"/>
    <p:sldId id="272" r:id="rId25"/>
    <p:sldId id="283" r:id="rId26"/>
    <p:sldId id="302" r:id="rId27"/>
    <p:sldId id="296" r:id="rId28"/>
  </p:sldIdLst>
  <p:sldSz cx="9144000" cy="6858000" type="screen4x3"/>
  <p:notesSz cx="7010400" cy="9296400"/>
  <p:defaultTextStyle>
    <a:defPPr>
      <a:defRPr lang="en-US"/>
    </a:defPPr>
    <a:lvl1pPr algn="l" rtl="0" fontAlgn="base">
      <a:spcBef>
        <a:spcPct val="0"/>
      </a:spcBef>
      <a:spcAft>
        <a:spcPct val="0"/>
      </a:spcAft>
      <a:defRPr sz="2400" kern="1200">
        <a:solidFill>
          <a:schemeClr val="tx1"/>
        </a:solidFill>
        <a:latin typeface="Tahoma" charset="0"/>
        <a:ea typeface="+mn-ea"/>
        <a:cs typeface="+mn-cs"/>
      </a:defRPr>
    </a:lvl1pPr>
    <a:lvl2pPr marL="457200" algn="l" rtl="0" fontAlgn="base">
      <a:spcBef>
        <a:spcPct val="0"/>
      </a:spcBef>
      <a:spcAft>
        <a:spcPct val="0"/>
      </a:spcAft>
      <a:defRPr sz="2400" kern="1200">
        <a:solidFill>
          <a:schemeClr val="tx1"/>
        </a:solidFill>
        <a:latin typeface="Tahoma" charset="0"/>
        <a:ea typeface="+mn-ea"/>
        <a:cs typeface="+mn-cs"/>
      </a:defRPr>
    </a:lvl2pPr>
    <a:lvl3pPr marL="914400" algn="l" rtl="0" fontAlgn="base">
      <a:spcBef>
        <a:spcPct val="0"/>
      </a:spcBef>
      <a:spcAft>
        <a:spcPct val="0"/>
      </a:spcAft>
      <a:defRPr sz="2400" kern="1200">
        <a:solidFill>
          <a:schemeClr val="tx1"/>
        </a:solidFill>
        <a:latin typeface="Tahoma" charset="0"/>
        <a:ea typeface="+mn-ea"/>
        <a:cs typeface="+mn-cs"/>
      </a:defRPr>
    </a:lvl3pPr>
    <a:lvl4pPr marL="1371600" algn="l" rtl="0" fontAlgn="base">
      <a:spcBef>
        <a:spcPct val="0"/>
      </a:spcBef>
      <a:spcAft>
        <a:spcPct val="0"/>
      </a:spcAft>
      <a:defRPr sz="2400" kern="1200">
        <a:solidFill>
          <a:schemeClr val="tx1"/>
        </a:solidFill>
        <a:latin typeface="Tahoma" charset="0"/>
        <a:ea typeface="+mn-ea"/>
        <a:cs typeface="+mn-cs"/>
      </a:defRPr>
    </a:lvl4pPr>
    <a:lvl5pPr marL="1828800" algn="l" rtl="0" fontAlgn="base">
      <a:spcBef>
        <a:spcPct val="0"/>
      </a:spcBef>
      <a:spcAft>
        <a:spcPct val="0"/>
      </a:spcAft>
      <a:defRPr sz="2400" kern="1200">
        <a:solidFill>
          <a:schemeClr val="tx1"/>
        </a:solidFill>
        <a:latin typeface="Tahoma" charset="0"/>
        <a:ea typeface="+mn-ea"/>
        <a:cs typeface="+mn-cs"/>
      </a:defRPr>
    </a:lvl5pPr>
    <a:lvl6pPr marL="2286000" algn="l" defTabSz="914400" rtl="0" eaLnBrk="1" latinLnBrk="0" hangingPunct="1">
      <a:defRPr sz="2400" kern="1200">
        <a:solidFill>
          <a:schemeClr val="tx1"/>
        </a:solidFill>
        <a:latin typeface="Tahoma" charset="0"/>
        <a:ea typeface="+mn-ea"/>
        <a:cs typeface="+mn-cs"/>
      </a:defRPr>
    </a:lvl6pPr>
    <a:lvl7pPr marL="2743200" algn="l" defTabSz="914400" rtl="0" eaLnBrk="1" latinLnBrk="0" hangingPunct="1">
      <a:defRPr sz="2400" kern="1200">
        <a:solidFill>
          <a:schemeClr val="tx1"/>
        </a:solidFill>
        <a:latin typeface="Tahoma" charset="0"/>
        <a:ea typeface="+mn-ea"/>
        <a:cs typeface="+mn-cs"/>
      </a:defRPr>
    </a:lvl7pPr>
    <a:lvl8pPr marL="3200400" algn="l" defTabSz="914400" rtl="0" eaLnBrk="1" latinLnBrk="0" hangingPunct="1">
      <a:defRPr sz="2400" kern="1200">
        <a:solidFill>
          <a:schemeClr val="tx1"/>
        </a:solidFill>
        <a:latin typeface="Tahoma" charset="0"/>
        <a:ea typeface="+mn-ea"/>
        <a:cs typeface="+mn-cs"/>
      </a:defRPr>
    </a:lvl8pPr>
    <a:lvl9pPr marL="3657600" algn="l" defTabSz="914400" rtl="0" eaLnBrk="1" latinLnBrk="0" hangingPunct="1">
      <a:defRPr sz="2400" kern="1200">
        <a:solidFill>
          <a:schemeClr val="tx1"/>
        </a:solidFill>
        <a:latin typeface="Tahoma"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EAD5"/>
    <a:srgbClr val="FFCCCC"/>
    <a:srgbClr val="990000"/>
    <a:srgbClr val="4F6FF5"/>
    <a:srgbClr val="3366FF"/>
    <a:srgbClr val="5F5F5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2787"/>
    <p:restoredTop sz="90929"/>
  </p:normalViewPr>
  <p:slideViewPr>
    <p:cSldViewPr>
      <p:cViewPr>
        <p:scale>
          <a:sx n="66" d="100"/>
          <a:sy n="66" d="100"/>
        </p:scale>
        <p:origin x="-2214" y="-88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192"/>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3038475" cy="460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382" tIns="46692" rIns="93382" bIns="46692" numCol="1" anchor="t" anchorCtr="0" compatLnSpc="1">
            <a:prstTxWarp prst="textNoShape">
              <a:avLst/>
            </a:prstTxWarp>
          </a:bodyPr>
          <a:lstStyle>
            <a:lvl1pPr defTabSz="927100" eaLnBrk="0" hangingPunct="0">
              <a:defRPr sz="1200">
                <a:latin typeface="Times New Roman" pitchFamily="18" charset="0"/>
              </a:defRPr>
            </a:lvl1pPr>
          </a:lstStyle>
          <a:p>
            <a:endParaRPr lang="en-US"/>
          </a:p>
        </p:txBody>
      </p:sp>
      <p:sp>
        <p:nvSpPr>
          <p:cNvPr id="4099" name="Rectangle 3"/>
          <p:cNvSpPr>
            <a:spLocks noGrp="1" noChangeArrowheads="1"/>
          </p:cNvSpPr>
          <p:nvPr>
            <p:ph type="dt" sz="quarter" idx="1"/>
          </p:nvPr>
        </p:nvSpPr>
        <p:spPr bwMode="auto">
          <a:xfrm>
            <a:off x="3971925" y="0"/>
            <a:ext cx="3038475" cy="460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382" tIns="46692" rIns="93382" bIns="46692" numCol="1" anchor="t" anchorCtr="0" compatLnSpc="1">
            <a:prstTxWarp prst="textNoShape">
              <a:avLst/>
            </a:prstTxWarp>
          </a:bodyPr>
          <a:lstStyle>
            <a:lvl1pPr algn="r" defTabSz="927100" eaLnBrk="0" hangingPunct="0">
              <a:defRPr sz="1200">
                <a:latin typeface="Times New Roman" pitchFamily="18" charset="0"/>
              </a:defRPr>
            </a:lvl1pPr>
          </a:lstStyle>
          <a:p>
            <a:endParaRPr lang="en-US"/>
          </a:p>
        </p:txBody>
      </p:sp>
      <p:sp>
        <p:nvSpPr>
          <p:cNvPr id="4100" name="Rectangle 4"/>
          <p:cNvSpPr>
            <a:spLocks noGrp="1" noChangeArrowheads="1"/>
          </p:cNvSpPr>
          <p:nvPr>
            <p:ph type="ftr" sz="quarter" idx="2"/>
          </p:nvPr>
        </p:nvSpPr>
        <p:spPr bwMode="auto">
          <a:xfrm>
            <a:off x="0" y="8836025"/>
            <a:ext cx="3038475" cy="460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382" tIns="46692" rIns="93382" bIns="46692" numCol="1" anchor="b" anchorCtr="0" compatLnSpc="1">
            <a:prstTxWarp prst="textNoShape">
              <a:avLst/>
            </a:prstTxWarp>
          </a:bodyPr>
          <a:lstStyle>
            <a:lvl1pPr defTabSz="927100" eaLnBrk="0" hangingPunct="0">
              <a:defRPr sz="1200">
                <a:latin typeface="Times New Roman" pitchFamily="18" charset="0"/>
              </a:defRPr>
            </a:lvl1pPr>
          </a:lstStyle>
          <a:p>
            <a:endParaRPr lang="en-US"/>
          </a:p>
        </p:txBody>
      </p:sp>
      <p:sp>
        <p:nvSpPr>
          <p:cNvPr id="4101" name="Rectangle 5"/>
          <p:cNvSpPr>
            <a:spLocks noGrp="1" noChangeArrowheads="1"/>
          </p:cNvSpPr>
          <p:nvPr>
            <p:ph type="sldNum" sz="quarter" idx="3"/>
          </p:nvPr>
        </p:nvSpPr>
        <p:spPr bwMode="auto">
          <a:xfrm>
            <a:off x="3971925" y="8836025"/>
            <a:ext cx="3038475" cy="460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382" tIns="46692" rIns="93382" bIns="46692" numCol="1" anchor="b" anchorCtr="0" compatLnSpc="1">
            <a:prstTxWarp prst="textNoShape">
              <a:avLst/>
            </a:prstTxWarp>
          </a:bodyPr>
          <a:lstStyle>
            <a:lvl1pPr algn="r" defTabSz="927100" eaLnBrk="0" hangingPunct="0">
              <a:defRPr sz="1200">
                <a:latin typeface="Times New Roman" pitchFamily="18" charset="0"/>
              </a:defRPr>
            </a:lvl1pPr>
          </a:lstStyle>
          <a:p>
            <a:fld id="{C126C299-05BE-499E-818E-9A84F761F1A5}" type="slidenum">
              <a:rPr lang="en-US"/>
              <a:pPr/>
              <a:t>‹#›</a:t>
            </a:fld>
            <a:endParaRPr lang="en-US"/>
          </a:p>
        </p:txBody>
      </p:sp>
    </p:spTree>
    <p:extLst>
      <p:ext uri="{BB962C8B-B14F-4D97-AF65-F5344CB8AC3E}">
        <p14:creationId xmlns:p14="http://schemas.microsoft.com/office/powerpoint/2010/main" val="389127259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52880937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ChangeArrowheads="1" noTextEdit="1"/>
          </p:cNvSpPr>
          <p:nvPr>
            <p:ph type="sldImg"/>
          </p:nvPr>
        </p:nvSpPr>
        <p:spPr bwMode="auto">
          <a:xfrm>
            <a:off x="1203325" y="693738"/>
            <a:ext cx="4603750" cy="3452812"/>
          </a:xfrm>
          <a:prstGeom prst="rect">
            <a:avLst/>
          </a:prstGeom>
          <a:noFill/>
          <a:ln w="12700">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6147" name="Rectangle 3"/>
          <p:cNvSpPr>
            <a:spLocks noGrp="1" noChangeArrowheads="1"/>
          </p:cNvSpPr>
          <p:nvPr>
            <p:ph type="body" idx="1"/>
          </p:nvPr>
        </p:nvSpPr>
        <p:spPr bwMode="auto">
          <a:xfrm>
            <a:off x="935038" y="4379913"/>
            <a:ext cx="5140325" cy="4224337"/>
          </a:xfrm>
          <a:prstGeom prst="rect">
            <a:avLst/>
          </a:prstGeo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3382" tIns="46692" rIns="93382" bIns="46692"/>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ChangeArrowheads="1" noTextEdit="1"/>
          </p:cNvSpPr>
          <p:nvPr>
            <p:ph type="sldImg"/>
          </p:nvPr>
        </p:nvSpPr>
        <p:spPr bwMode="auto">
          <a:xfrm>
            <a:off x="1203325" y="693738"/>
            <a:ext cx="4603750" cy="3452812"/>
          </a:xfrm>
          <a:prstGeom prst="rect">
            <a:avLst/>
          </a:prstGeom>
          <a:noFill/>
          <a:ln w="12700">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6627" name="Rectangle 3"/>
          <p:cNvSpPr>
            <a:spLocks noGrp="1" noChangeArrowheads="1"/>
          </p:cNvSpPr>
          <p:nvPr>
            <p:ph type="body" idx="1"/>
          </p:nvPr>
        </p:nvSpPr>
        <p:spPr bwMode="auto">
          <a:xfrm>
            <a:off x="935038" y="4379913"/>
            <a:ext cx="5140325" cy="4224337"/>
          </a:xfrm>
          <a:prstGeom prst="rect">
            <a:avLst/>
          </a:prstGeo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3382" tIns="46692" rIns="93382" bIns="46692"/>
          <a:lstStyle/>
          <a:p>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ChangeArrowheads="1" noTextEdit="1"/>
          </p:cNvSpPr>
          <p:nvPr>
            <p:ph type="sldImg"/>
          </p:nvPr>
        </p:nvSpPr>
        <p:spPr bwMode="auto">
          <a:xfrm>
            <a:off x="1203325" y="693738"/>
            <a:ext cx="4603750" cy="3452812"/>
          </a:xfrm>
          <a:prstGeom prst="rect">
            <a:avLst/>
          </a:prstGeom>
          <a:noFill/>
          <a:ln w="12700">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8675" name="Rectangle 3"/>
          <p:cNvSpPr>
            <a:spLocks noGrp="1" noChangeArrowheads="1"/>
          </p:cNvSpPr>
          <p:nvPr>
            <p:ph type="body" idx="1"/>
          </p:nvPr>
        </p:nvSpPr>
        <p:spPr bwMode="auto">
          <a:xfrm>
            <a:off x="935038" y="4379913"/>
            <a:ext cx="5140325" cy="4224337"/>
          </a:xfrm>
          <a:prstGeom prst="rect">
            <a:avLst/>
          </a:prstGeo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3382" tIns="46692" rIns="93382" bIns="46692"/>
          <a:lstStyle/>
          <a:p>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ChangeArrowheads="1" noTextEdit="1"/>
          </p:cNvSpPr>
          <p:nvPr>
            <p:ph type="sldImg"/>
          </p:nvPr>
        </p:nvSpPr>
        <p:spPr bwMode="auto">
          <a:xfrm>
            <a:off x="1203325" y="693738"/>
            <a:ext cx="4603750" cy="3452812"/>
          </a:xfrm>
          <a:prstGeom prst="rect">
            <a:avLst/>
          </a:prstGeom>
          <a:noFill/>
          <a:ln w="12700">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36867" name="Rectangle 3"/>
          <p:cNvSpPr>
            <a:spLocks noGrp="1" noChangeArrowheads="1"/>
          </p:cNvSpPr>
          <p:nvPr>
            <p:ph type="body" idx="1"/>
          </p:nvPr>
        </p:nvSpPr>
        <p:spPr bwMode="auto">
          <a:xfrm>
            <a:off x="935038" y="4379913"/>
            <a:ext cx="5140325" cy="4224337"/>
          </a:xfrm>
          <a:prstGeom prst="rect">
            <a:avLst/>
          </a:prstGeo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3382" tIns="46692" rIns="93382" bIns="46692"/>
          <a:lstStyle/>
          <a:p>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ChangeArrowheads="1" noTextEdit="1"/>
          </p:cNvSpPr>
          <p:nvPr>
            <p:ph type="sldImg"/>
          </p:nvPr>
        </p:nvSpPr>
        <p:spPr bwMode="auto">
          <a:xfrm>
            <a:off x="1203325" y="693738"/>
            <a:ext cx="4603750" cy="3452812"/>
          </a:xfrm>
          <a:prstGeom prst="rect">
            <a:avLst/>
          </a:prstGeom>
          <a:noFill/>
          <a:ln w="12700">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49155" name="Rectangle 3"/>
          <p:cNvSpPr>
            <a:spLocks noGrp="1" noChangeArrowheads="1"/>
          </p:cNvSpPr>
          <p:nvPr>
            <p:ph type="body" idx="1"/>
          </p:nvPr>
        </p:nvSpPr>
        <p:spPr bwMode="auto">
          <a:xfrm>
            <a:off x="935038" y="4379913"/>
            <a:ext cx="5140325" cy="4224337"/>
          </a:xfrm>
          <a:prstGeom prst="rect">
            <a:avLst/>
          </a:prstGeo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3382" tIns="46692" rIns="93382" bIns="46692"/>
          <a:lstStyle/>
          <a:p>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ChangeArrowheads="1" noTextEdit="1"/>
          </p:cNvSpPr>
          <p:nvPr>
            <p:ph type="sldImg"/>
          </p:nvPr>
        </p:nvSpPr>
        <p:spPr bwMode="auto">
          <a:xfrm>
            <a:off x="1203325" y="693738"/>
            <a:ext cx="4603750" cy="3452812"/>
          </a:xfrm>
          <a:prstGeom prst="rect">
            <a:avLst/>
          </a:prstGeom>
          <a:noFill/>
          <a:ln w="12700">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34819" name="Rectangle 3"/>
          <p:cNvSpPr>
            <a:spLocks noGrp="1" noChangeArrowheads="1"/>
          </p:cNvSpPr>
          <p:nvPr>
            <p:ph type="body" idx="1"/>
          </p:nvPr>
        </p:nvSpPr>
        <p:spPr bwMode="auto">
          <a:xfrm>
            <a:off x="935038" y="4379913"/>
            <a:ext cx="5140325" cy="4224337"/>
          </a:xfrm>
          <a:prstGeom prst="rect">
            <a:avLst/>
          </a:prstGeo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3382" tIns="46692" rIns="93382" bIns="46692"/>
          <a:lstStyle/>
          <a:p>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2"/>
          <p:cNvSpPr>
            <a:spLocks noChangeArrowheads="1" noTextEdit="1"/>
          </p:cNvSpPr>
          <p:nvPr>
            <p:ph type="sldImg"/>
          </p:nvPr>
        </p:nvSpPr>
        <p:spPr bwMode="auto">
          <a:xfrm>
            <a:off x="1201738" y="692150"/>
            <a:ext cx="4608512" cy="3455988"/>
          </a:xfrm>
          <a:prstGeom prst="rect">
            <a:avLst/>
          </a:prstGeom>
          <a:no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78851" name="Rectangle 3"/>
          <p:cNvSpPr>
            <a:spLocks noGrp="1" noChangeArrowheads="1"/>
          </p:cNvSpPr>
          <p:nvPr>
            <p:ph type="body" idx="1"/>
          </p:nvPr>
        </p:nvSpPr>
        <p:spPr bwMode="auto">
          <a:xfrm>
            <a:off x="935038" y="4379913"/>
            <a:ext cx="5140325" cy="4224337"/>
          </a:xfrm>
          <a:prstGeom prst="rect">
            <a:avLst/>
          </a:prstGeo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738" tIns="46369" rIns="92738" bIns="46369"/>
          <a:lstStyle/>
          <a:p>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2"/>
          <p:cNvSpPr>
            <a:spLocks noChangeArrowheads="1" noTextEdit="1"/>
          </p:cNvSpPr>
          <p:nvPr>
            <p:ph type="sldImg"/>
          </p:nvPr>
        </p:nvSpPr>
        <p:spPr bwMode="auto">
          <a:xfrm>
            <a:off x="1201738" y="692150"/>
            <a:ext cx="4608512" cy="3455988"/>
          </a:xfrm>
          <a:prstGeom prst="rect">
            <a:avLst/>
          </a:prstGeom>
          <a:no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79875" name="Rectangle 3"/>
          <p:cNvSpPr>
            <a:spLocks noGrp="1" noChangeArrowheads="1"/>
          </p:cNvSpPr>
          <p:nvPr>
            <p:ph type="body" idx="1"/>
          </p:nvPr>
        </p:nvSpPr>
        <p:spPr bwMode="auto">
          <a:xfrm>
            <a:off x="935038" y="4379913"/>
            <a:ext cx="5140325" cy="4224337"/>
          </a:xfrm>
          <a:prstGeom prst="rect">
            <a:avLst/>
          </a:prstGeo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738" tIns="46369" rIns="92738" bIns="46369"/>
          <a:lstStyle/>
          <a:p>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2"/>
          <p:cNvSpPr>
            <a:spLocks noChangeArrowheads="1" noTextEdit="1"/>
          </p:cNvSpPr>
          <p:nvPr>
            <p:ph type="sldImg"/>
          </p:nvPr>
        </p:nvSpPr>
        <p:spPr bwMode="auto">
          <a:xfrm>
            <a:off x="1201738" y="692150"/>
            <a:ext cx="4608512" cy="3455988"/>
          </a:xfrm>
          <a:prstGeom prst="rect">
            <a:avLst/>
          </a:prstGeom>
          <a:no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80899" name="Rectangle 3"/>
          <p:cNvSpPr>
            <a:spLocks noGrp="1" noChangeArrowheads="1"/>
          </p:cNvSpPr>
          <p:nvPr>
            <p:ph type="body" idx="1"/>
          </p:nvPr>
        </p:nvSpPr>
        <p:spPr bwMode="auto">
          <a:xfrm>
            <a:off x="935038" y="4379913"/>
            <a:ext cx="5140325" cy="4224337"/>
          </a:xfrm>
          <a:prstGeom prst="rect">
            <a:avLst/>
          </a:prstGeo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738" tIns="46369" rIns="92738" bIns="46369"/>
          <a:lstStyle/>
          <a:p>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2"/>
          <p:cNvSpPr>
            <a:spLocks noChangeArrowheads="1" noTextEdit="1"/>
          </p:cNvSpPr>
          <p:nvPr>
            <p:ph type="sldImg"/>
          </p:nvPr>
        </p:nvSpPr>
        <p:spPr bwMode="auto">
          <a:xfrm>
            <a:off x="1201738" y="692150"/>
            <a:ext cx="4608512" cy="3455988"/>
          </a:xfrm>
          <a:prstGeom prst="rect">
            <a:avLst/>
          </a:prstGeom>
          <a:no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81923" name="Rectangle 3"/>
          <p:cNvSpPr>
            <a:spLocks noGrp="1" noChangeArrowheads="1"/>
          </p:cNvSpPr>
          <p:nvPr>
            <p:ph type="body" idx="1"/>
          </p:nvPr>
        </p:nvSpPr>
        <p:spPr bwMode="auto">
          <a:xfrm>
            <a:off x="935038" y="4379913"/>
            <a:ext cx="5140325" cy="4224337"/>
          </a:xfrm>
          <a:prstGeom prst="rect">
            <a:avLst/>
          </a:prstGeo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738" tIns="46369" rIns="92738" bIns="46369"/>
          <a:lstStyle/>
          <a:p>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ChangeArrowheads="1" noTextEdit="1"/>
          </p:cNvSpPr>
          <p:nvPr>
            <p:ph type="sldImg"/>
          </p:nvPr>
        </p:nvSpPr>
        <p:spPr bwMode="auto">
          <a:xfrm>
            <a:off x="1203325" y="693738"/>
            <a:ext cx="4603750" cy="3452812"/>
          </a:xfrm>
          <a:prstGeom prst="rect">
            <a:avLst/>
          </a:prstGeom>
          <a:noFill/>
          <a:ln w="12700">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47107" name="Rectangle 3"/>
          <p:cNvSpPr>
            <a:spLocks noGrp="1" noChangeArrowheads="1"/>
          </p:cNvSpPr>
          <p:nvPr>
            <p:ph type="body" idx="1"/>
          </p:nvPr>
        </p:nvSpPr>
        <p:spPr bwMode="auto">
          <a:xfrm>
            <a:off x="935038" y="4379913"/>
            <a:ext cx="5140325" cy="4224337"/>
          </a:xfrm>
          <a:prstGeom prst="rect">
            <a:avLst/>
          </a:prstGeo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3382" tIns="46692" rIns="93382" bIns="46692"/>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ChangeArrowheads="1" noTextEdit="1"/>
          </p:cNvSpPr>
          <p:nvPr>
            <p:ph type="sldImg"/>
          </p:nvPr>
        </p:nvSpPr>
        <p:spPr bwMode="auto">
          <a:xfrm>
            <a:off x="1203325" y="693738"/>
            <a:ext cx="4603750" cy="3452812"/>
          </a:xfrm>
          <a:prstGeom prst="rect">
            <a:avLst/>
          </a:prstGeom>
          <a:noFill/>
          <a:ln w="12700">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8195" name="Rectangle 3"/>
          <p:cNvSpPr>
            <a:spLocks noGrp="1" noChangeArrowheads="1"/>
          </p:cNvSpPr>
          <p:nvPr>
            <p:ph type="body" idx="1"/>
          </p:nvPr>
        </p:nvSpPr>
        <p:spPr bwMode="auto">
          <a:xfrm>
            <a:off x="935038" y="4379913"/>
            <a:ext cx="5140325" cy="4224337"/>
          </a:xfrm>
          <a:prstGeom prst="rect">
            <a:avLst/>
          </a:prstGeo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3382" tIns="46692" rIns="93382" bIns="46692"/>
          <a:lstStyle/>
          <a:p>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ChangeArrowheads="1" noTextEdit="1"/>
          </p:cNvSpPr>
          <p:nvPr>
            <p:ph type="sldImg"/>
          </p:nvPr>
        </p:nvSpPr>
        <p:spPr bwMode="auto">
          <a:xfrm>
            <a:off x="1201738" y="692150"/>
            <a:ext cx="4608512" cy="3455988"/>
          </a:xfrm>
          <a:prstGeom prst="rect">
            <a:avLst/>
          </a:prstGeom>
          <a:no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65539" name="Rectangle 3"/>
          <p:cNvSpPr>
            <a:spLocks noGrp="1" noChangeArrowheads="1"/>
          </p:cNvSpPr>
          <p:nvPr>
            <p:ph type="body" idx="1"/>
          </p:nvPr>
        </p:nvSpPr>
        <p:spPr bwMode="auto">
          <a:xfrm>
            <a:off x="935038" y="4379913"/>
            <a:ext cx="5140325" cy="4224337"/>
          </a:xfrm>
          <a:prstGeom prst="rect">
            <a:avLst/>
          </a:prstGeo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738" tIns="46369" rIns="92738" bIns="46369"/>
          <a:lstStyle/>
          <a:p>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ChangeArrowheads="1" noTextEdit="1"/>
          </p:cNvSpPr>
          <p:nvPr>
            <p:ph type="sldImg"/>
          </p:nvPr>
        </p:nvSpPr>
        <p:spPr bwMode="auto">
          <a:xfrm>
            <a:off x="1203325" y="693738"/>
            <a:ext cx="4603750" cy="3452812"/>
          </a:xfrm>
          <a:prstGeom prst="rect">
            <a:avLst/>
          </a:prstGeom>
          <a:noFill/>
          <a:ln w="12700">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55299" name="Rectangle 3"/>
          <p:cNvSpPr>
            <a:spLocks noGrp="1" noChangeArrowheads="1"/>
          </p:cNvSpPr>
          <p:nvPr>
            <p:ph type="body" idx="1"/>
          </p:nvPr>
        </p:nvSpPr>
        <p:spPr bwMode="auto">
          <a:xfrm>
            <a:off x="935038" y="4379913"/>
            <a:ext cx="5140325" cy="4224337"/>
          </a:xfrm>
          <a:prstGeom prst="rect">
            <a:avLst/>
          </a:prstGeo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3382" tIns="46692" rIns="93382" bIns="46692"/>
          <a:lstStyle/>
          <a:p>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ChangeArrowheads="1" noTextEdit="1"/>
          </p:cNvSpPr>
          <p:nvPr>
            <p:ph type="sldImg"/>
          </p:nvPr>
        </p:nvSpPr>
        <p:spPr bwMode="auto">
          <a:xfrm>
            <a:off x="1203325" y="693738"/>
            <a:ext cx="4603750" cy="3452812"/>
          </a:xfrm>
          <a:prstGeom prst="rect">
            <a:avLst/>
          </a:prstGeom>
          <a:noFill/>
          <a:ln w="12700">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32771" name="Rectangle 3"/>
          <p:cNvSpPr>
            <a:spLocks noGrp="1" noChangeArrowheads="1"/>
          </p:cNvSpPr>
          <p:nvPr>
            <p:ph type="body" idx="1"/>
          </p:nvPr>
        </p:nvSpPr>
        <p:spPr bwMode="auto">
          <a:xfrm>
            <a:off x="935038" y="4379913"/>
            <a:ext cx="5140325" cy="4224337"/>
          </a:xfrm>
          <a:prstGeom prst="rect">
            <a:avLst/>
          </a:prstGeo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3382" tIns="46692" rIns="93382" bIns="46692"/>
          <a:lstStyle/>
          <a:p>
            <a:r>
              <a:rPr lang="en-US"/>
              <a:t>  </a:t>
            </a: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ChangeArrowheads="1" noTextEdit="1"/>
          </p:cNvSpPr>
          <p:nvPr>
            <p:ph type="sldImg"/>
          </p:nvPr>
        </p:nvSpPr>
        <p:spPr bwMode="auto">
          <a:xfrm>
            <a:off x="1203325" y="693738"/>
            <a:ext cx="4603750" cy="3452812"/>
          </a:xfrm>
          <a:prstGeom prst="rect">
            <a:avLst/>
          </a:prstGeom>
          <a:noFill/>
          <a:ln w="12700">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38915" name="Rectangle 3"/>
          <p:cNvSpPr>
            <a:spLocks noGrp="1" noChangeArrowheads="1"/>
          </p:cNvSpPr>
          <p:nvPr>
            <p:ph type="body" idx="1"/>
          </p:nvPr>
        </p:nvSpPr>
        <p:spPr bwMode="auto">
          <a:xfrm>
            <a:off x="935038" y="4379913"/>
            <a:ext cx="5140325" cy="4224337"/>
          </a:xfrm>
          <a:prstGeom prst="rect">
            <a:avLst/>
          </a:prstGeo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3382" tIns="46692" rIns="93382" bIns="46692"/>
          <a:lstStyle/>
          <a:p>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ChangeArrowheads="1" noTextEdit="1"/>
          </p:cNvSpPr>
          <p:nvPr>
            <p:ph type="sldImg"/>
          </p:nvPr>
        </p:nvSpPr>
        <p:spPr bwMode="auto">
          <a:xfrm>
            <a:off x="1203325" y="693738"/>
            <a:ext cx="4603750" cy="3452812"/>
          </a:xfrm>
          <a:prstGeom prst="rect">
            <a:avLst/>
          </a:prstGeom>
          <a:noFill/>
          <a:ln w="12700">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43011" name="Rectangle 3"/>
          <p:cNvSpPr>
            <a:spLocks noGrp="1" noChangeArrowheads="1"/>
          </p:cNvSpPr>
          <p:nvPr>
            <p:ph type="body" idx="1"/>
          </p:nvPr>
        </p:nvSpPr>
        <p:spPr bwMode="auto">
          <a:xfrm>
            <a:off x="935038" y="4379913"/>
            <a:ext cx="5140325" cy="4224337"/>
          </a:xfrm>
          <a:prstGeom prst="rect">
            <a:avLst/>
          </a:prstGeo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3382" tIns="46692" rIns="93382" bIns="46692"/>
          <a:lstStyle/>
          <a:p>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ChangeArrowheads="1" noTextEdit="1"/>
          </p:cNvSpPr>
          <p:nvPr>
            <p:ph type="sldImg"/>
          </p:nvPr>
        </p:nvSpPr>
        <p:spPr bwMode="auto">
          <a:xfrm>
            <a:off x="1203325" y="693738"/>
            <a:ext cx="4603750" cy="3452812"/>
          </a:xfrm>
          <a:prstGeom prst="rect">
            <a:avLst/>
          </a:prstGeom>
          <a:noFill/>
          <a:ln w="12700">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51203" name="Rectangle 3"/>
          <p:cNvSpPr>
            <a:spLocks noGrp="1" noChangeArrowheads="1"/>
          </p:cNvSpPr>
          <p:nvPr>
            <p:ph type="body" idx="1"/>
          </p:nvPr>
        </p:nvSpPr>
        <p:spPr bwMode="auto">
          <a:xfrm>
            <a:off x="935038" y="4379913"/>
            <a:ext cx="5140325" cy="4224337"/>
          </a:xfrm>
          <a:prstGeom prst="rect">
            <a:avLst/>
          </a:prstGeo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3382" tIns="46692" rIns="93382" bIns="46692"/>
          <a:lstStyle/>
          <a:p>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2"/>
          <p:cNvSpPr>
            <a:spLocks noChangeArrowheads="1" noTextEdit="1"/>
          </p:cNvSpPr>
          <p:nvPr>
            <p:ph type="sldImg"/>
          </p:nvPr>
        </p:nvSpPr>
        <p:spPr bwMode="auto">
          <a:xfrm>
            <a:off x="1201738" y="692150"/>
            <a:ext cx="4608512" cy="3455988"/>
          </a:xfrm>
          <a:prstGeom prst="rect">
            <a:avLst/>
          </a:prstGeom>
          <a:no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83971" name="Rectangle 3"/>
          <p:cNvSpPr>
            <a:spLocks noGrp="1" noChangeArrowheads="1"/>
          </p:cNvSpPr>
          <p:nvPr>
            <p:ph type="body" idx="1"/>
          </p:nvPr>
        </p:nvSpPr>
        <p:spPr bwMode="auto">
          <a:xfrm>
            <a:off x="935038" y="4379913"/>
            <a:ext cx="5140325" cy="4224337"/>
          </a:xfrm>
          <a:prstGeom prst="rect">
            <a:avLst/>
          </a:prstGeo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738" tIns="46369" rIns="92738" bIns="46369"/>
          <a:lstStyle/>
          <a:p>
            <a:endParaRPr 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ChangeArrowheads="1" noTextEdit="1"/>
          </p:cNvSpPr>
          <p:nvPr>
            <p:ph type="sldImg"/>
          </p:nvPr>
        </p:nvSpPr>
        <p:spPr bwMode="auto">
          <a:xfrm>
            <a:off x="1201738" y="692150"/>
            <a:ext cx="4608512" cy="3455988"/>
          </a:xfrm>
          <a:prstGeom prst="rect">
            <a:avLst/>
          </a:prstGeom>
          <a:no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69635" name="Rectangle 3"/>
          <p:cNvSpPr>
            <a:spLocks noGrp="1" noChangeArrowheads="1"/>
          </p:cNvSpPr>
          <p:nvPr>
            <p:ph type="body" idx="1"/>
          </p:nvPr>
        </p:nvSpPr>
        <p:spPr bwMode="auto">
          <a:xfrm>
            <a:off x="935038" y="4379913"/>
            <a:ext cx="5140325" cy="4224337"/>
          </a:xfrm>
          <a:prstGeom prst="rect">
            <a:avLst/>
          </a:prstGeo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738" tIns="46369" rIns="92738" bIns="46369"/>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ChangeArrowheads="1" noTextEdit="1"/>
          </p:cNvSpPr>
          <p:nvPr>
            <p:ph type="sldImg"/>
          </p:nvPr>
        </p:nvSpPr>
        <p:spPr bwMode="auto">
          <a:xfrm>
            <a:off x="1203325" y="693738"/>
            <a:ext cx="4603750" cy="3452812"/>
          </a:xfrm>
          <a:prstGeom prst="rect">
            <a:avLst/>
          </a:prstGeom>
          <a:noFill/>
          <a:ln w="12700">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0243" name="Rectangle 3"/>
          <p:cNvSpPr>
            <a:spLocks noGrp="1" noChangeArrowheads="1"/>
          </p:cNvSpPr>
          <p:nvPr>
            <p:ph type="body" idx="1"/>
          </p:nvPr>
        </p:nvSpPr>
        <p:spPr bwMode="auto">
          <a:xfrm>
            <a:off x="935038" y="4379913"/>
            <a:ext cx="5140325" cy="4224337"/>
          </a:xfrm>
          <a:prstGeom prst="rect">
            <a:avLst/>
          </a:prstGeo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3382" tIns="46692" rIns="93382" bIns="46692"/>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ChangeArrowheads="1" noTextEdit="1"/>
          </p:cNvSpPr>
          <p:nvPr>
            <p:ph type="sldImg"/>
          </p:nvPr>
        </p:nvSpPr>
        <p:spPr bwMode="auto">
          <a:xfrm>
            <a:off x="1203325" y="693738"/>
            <a:ext cx="4603750" cy="3452812"/>
          </a:xfrm>
          <a:prstGeom prst="rect">
            <a:avLst/>
          </a:prstGeom>
          <a:noFill/>
          <a:ln w="12700">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2291" name="Rectangle 3"/>
          <p:cNvSpPr>
            <a:spLocks noGrp="1" noChangeArrowheads="1"/>
          </p:cNvSpPr>
          <p:nvPr>
            <p:ph type="body" idx="1"/>
          </p:nvPr>
        </p:nvSpPr>
        <p:spPr bwMode="auto">
          <a:xfrm>
            <a:off x="935038" y="4379913"/>
            <a:ext cx="5140325" cy="4224337"/>
          </a:xfrm>
          <a:prstGeom prst="rect">
            <a:avLst/>
          </a:prstGeo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3382" tIns="46692" rIns="93382" bIns="46692"/>
          <a:lstStyle/>
          <a:p>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ChangeArrowheads="1" noTextEdit="1"/>
          </p:cNvSpPr>
          <p:nvPr>
            <p:ph type="sldImg"/>
          </p:nvPr>
        </p:nvSpPr>
        <p:spPr bwMode="auto">
          <a:xfrm>
            <a:off x="1203325" y="693738"/>
            <a:ext cx="4603750" cy="3452812"/>
          </a:xfrm>
          <a:prstGeom prst="rect">
            <a:avLst/>
          </a:prstGeom>
          <a:noFill/>
          <a:ln w="12700">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6387" name="Rectangle 3"/>
          <p:cNvSpPr>
            <a:spLocks noGrp="1" noChangeArrowheads="1"/>
          </p:cNvSpPr>
          <p:nvPr>
            <p:ph type="body" idx="1"/>
          </p:nvPr>
        </p:nvSpPr>
        <p:spPr bwMode="auto">
          <a:xfrm>
            <a:off x="935038" y="4379913"/>
            <a:ext cx="5140325" cy="4224337"/>
          </a:xfrm>
          <a:prstGeom prst="rect">
            <a:avLst/>
          </a:prstGeo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3382" tIns="46692" rIns="93382" bIns="46692"/>
          <a:lstStyle/>
          <a:p>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ChangeArrowheads="1" noTextEdit="1"/>
          </p:cNvSpPr>
          <p:nvPr>
            <p:ph type="sldImg"/>
          </p:nvPr>
        </p:nvSpPr>
        <p:spPr bwMode="auto">
          <a:xfrm>
            <a:off x="1203325" y="693738"/>
            <a:ext cx="4603750" cy="3452812"/>
          </a:xfrm>
          <a:prstGeom prst="rect">
            <a:avLst/>
          </a:prstGeom>
          <a:noFill/>
          <a:ln w="12700">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8435" name="Rectangle 3"/>
          <p:cNvSpPr>
            <a:spLocks noGrp="1" noChangeArrowheads="1"/>
          </p:cNvSpPr>
          <p:nvPr>
            <p:ph type="body" idx="1"/>
          </p:nvPr>
        </p:nvSpPr>
        <p:spPr bwMode="auto">
          <a:xfrm>
            <a:off x="935038" y="4379913"/>
            <a:ext cx="5140325" cy="4224337"/>
          </a:xfrm>
          <a:prstGeom prst="rect">
            <a:avLst/>
          </a:prstGeo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3382" tIns="46692" rIns="93382" bIns="46692"/>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ChangeArrowheads="1" noTextEdit="1"/>
          </p:cNvSpPr>
          <p:nvPr>
            <p:ph type="sldImg"/>
          </p:nvPr>
        </p:nvSpPr>
        <p:spPr bwMode="auto">
          <a:xfrm>
            <a:off x="1203325" y="693738"/>
            <a:ext cx="4603750" cy="3452812"/>
          </a:xfrm>
          <a:prstGeom prst="rect">
            <a:avLst/>
          </a:prstGeom>
          <a:noFill/>
          <a:ln w="12700">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483" name="Rectangle 3"/>
          <p:cNvSpPr>
            <a:spLocks noGrp="1" noChangeArrowheads="1"/>
          </p:cNvSpPr>
          <p:nvPr>
            <p:ph type="body" idx="1"/>
          </p:nvPr>
        </p:nvSpPr>
        <p:spPr bwMode="auto">
          <a:xfrm>
            <a:off x="935038" y="4379913"/>
            <a:ext cx="5140325" cy="4224337"/>
          </a:xfrm>
          <a:prstGeom prst="rect">
            <a:avLst/>
          </a:prstGeo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3382" tIns="46692" rIns="93382" bIns="46692"/>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ChangeArrowheads="1" noTextEdit="1"/>
          </p:cNvSpPr>
          <p:nvPr>
            <p:ph type="sldImg"/>
          </p:nvPr>
        </p:nvSpPr>
        <p:spPr bwMode="auto">
          <a:xfrm>
            <a:off x="1203325" y="693738"/>
            <a:ext cx="4603750" cy="3452812"/>
          </a:xfrm>
          <a:prstGeom prst="rect">
            <a:avLst/>
          </a:prstGeom>
          <a:noFill/>
          <a:ln w="12700">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2531" name="Rectangle 3"/>
          <p:cNvSpPr>
            <a:spLocks noGrp="1" noChangeArrowheads="1"/>
          </p:cNvSpPr>
          <p:nvPr>
            <p:ph type="body" idx="1"/>
          </p:nvPr>
        </p:nvSpPr>
        <p:spPr bwMode="auto">
          <a:xfrm>
            <a:off x="935038" y="4379913"/>
            <a:ext cx="5140325" cy="4224337"/>
          </a:xfrm>
          <a:prstGeom prst="rect">
            <a:avLst/>
          </a:prstGeo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3382" tIns="46692" rIns="93382" bIns="46692"/>
          <a:lstStyle/>
          <a:p>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ChangeArrowheads="1" noTextEdit="1"/>
          </p:cNvSpPr>
          <p:nvPr>
            <p:ph type="sldImg"/>
          </p:nvPr>
        </p:nvSpPr>
        <p:spPr bwMode="auto">
          <a:xfrm>
            <a:off x="1203325" y="693738"/>
            <a:ext cx="4603750" cy="3452812"/>
          </a:xfrm>
          <a:prstGeom prst="rect">
            <a:avLst/>
          </a:prstGeom>
          <a:noFill/>
          <a:ln w="12700">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4579" name="Rectangle 3"/>
          <p:cNvSpPr>
            <a:spLocks noGrp="1" noChangeArrowheads="1"/>
          </p:cNvSpPr>
          <p:nvPr>
            <p:ph type="body" idx="1"/>
          </p:nvPr>
        </p:nvSpPr>
        <p:spPr bwMode="auto">
          <a:xfrm>
            <a:off x="935038" y="4379913"/>
            <a:ext cx="5140325" cy="4224337"/>
          </a:xfrm>
          <a:prstGeom prst="rect">
            <a:avLst/>
          </a:prstGeo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3382" tIns="46692" rIns="93382" bIns="46692"/>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1682" name="Group 2"/>
          <p:cNvGrpSpPr>
            <a:grpSpLocks/>
          </p:cNvGrpSpPr>
          <p:nvPr/>
        </p:nvGrpSpPr>
        <p:grpSpPr bwMode="auto">
          <a:xfrm>
            <a:off x="0" y="2438400"/>
            <a:ext cx="9009063" cy="1052513"/>
            <a:chOff x="0" y="1536"/>
            <a:chExt cx="5675" cy="663"/>
          </a:xfrm>
        </p:grpSpPr>
        <p:grpSp>
          <p:nvGrpSpPr>
            <p:cNvPr id="71683" name="Group 3"/>
            <p:cNvGrpSpPr>
              <a:grpSpLocks/>
            </p:cNvGrpSpPr>
            <p:nvPr/>
          </p:nvGrpSpPr>
          <p:grpSpPr bwMode="auto">
            <a:xfrm>
              <a:off x="183" y="1604"/>
              <a:ext cx="448" cy="299"/>
              <a:chOff x="720" y="336"/>
              <a:chExt cx="624" cy="432"/>
            </a:xfrm>
          </p:grpSpPr>
          <p:sp>
            <p:nvSpPr>
              <p:cNvPr id="71684" name="Rectangle 4"/>
              <p:cNvSpPr>
                <a:spLocks noChangeArrowheads="1"/>
              </p:cNvSpPr>
              <p:nvPr/>
            </p:nvSpPr>
            <p:spPr bwMode="auto">
              <a:xfrm>
                <a:off x="720" y="336"/>
                <a:ext cx="384" cy="432"/>
              </a:xfrm>
              <a:prstGeom prst="rect">
                <a:avLst/>
              </a:prstGeom>
              <a:solidFill>
                <a:schemeClr val="folHlink"/>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1685" name="Rectangle 5"/>
              <p:cNvSpPr>
                <a:spLocks noChangeArrowheads="1"/>
              </p:cNvSpPr>
              <p:nvPr/>
            </p:nvSpPr>
            <p:spPr bwMode="auto">
              <a:xfrm>
                <a:off x="1056" y="336"/>
                <a:ext cx="288" cy="432"/>
              </a:xfrm>
              <a:prstGeom prst="rect">
                <a:avLst/>
              </a:prstGeom>
              <a:gradFill rotWithShape="0">
                <a:gsLst>
                  <a:gs pos="0">
                    <a:schemeClr val="folHlink"/>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71686" name="Group 6"/>
            <p:cNvGrpSpPr>
              <a:grpSpLocks/>
            </p:cNvGrpSpPr>
            <p:nvPr/>
          </p:nvGrpSpPr>
          <p:grpSpPr bwMode="auto">
            <a:xfrm>
              <a:off x="261" y="1870"/>
              <a:ext cx="465" cy="299"/>
              <a:chOff x="912" y="2640"/>
              <a:chExt cx="672" cy="432"/>
            </a:xfrm>
          </p:grpSpPr>
          <p:sp>
            <p:nvSpPr>
              <p:cNvPr id="71687" name="Rectangle 7"/>
              <p:cNvSpPr>
                <a:spLocks noChangeArrowheads="1"/>
              </p:cNvSpPr>
              <p:nvPr/>
            </p:nvSpPr>
            <p:spPr bwMode="auto">
              <a:xfrm>
                <a:off x="912" y="2640"/>
                <a:ext cx="384" cy="432"/>
              </a:xfrm>
              <a:prstGeom prst="rect">
                <a:avLst/>
              </a:prstGeom>
              <a:solidFill>
                <a:schemeClr val="accent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1688" name="Rectangle 8"/>
              <p:cNvSpPr>
                <a:spLocks noChangeArrowheads="1"/>
              </p:cNvSpPr>
              <p:nvPr/>
            </p:nvSpPr>
            <p:spPr bwMode="auto">
              <a:xfrm>
                <a:off x="1248" y="2640"/>
                <a:ext cx="336" cy="432"/>
              </a:xfrm>
              <a:prstGeom prst="rect">
                <a:avLst/>
              </a:prstGeom>
              <a:gradFill rotWithShape="0">
                <a:gsLst>
                  <a:gs pos="0">
                    <a:schemeClr val="accent2"/>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71689" name="Rectangle 9"/>
            <p:cNvSpPr>
              <a:spLocks noChangeArrowheads="1"/>
            </p:cNvSpPr>
            <p:nvPr/>
          </p:nvSpPr>
          <p:spPr bwMode="auto">
            <a:xfrm>
              <a:off x="0" y="1824"/>
              <a:ext cx="353" cy="266"/>
            </a:xfrm>
            <a:prstGeom prst="rect">
              <a:avLst/>
            </a:prstGeom>
            <a:gradFill rotWithShape="0">
              <a:gsLst>
                <a:gs pos="0">
                  <a:schemeClr val="bg1"/>
                </a:gs>
                <a:gs pos="100000">
                  <a:schemeClr val="hlink"/>
                </a:gs>
              </a:gsLst>
              <a:lin ang="189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1690" name="Rectangle 10"/>
            <p:cNvSpPr>
              <a:spLocks noChangeArrowheads="1"/>
            </p:cNvSpPr>
            <p:nvPr/>
          </p:nvSpPr>
          <p:spPr bwMode="auto">
            <a:xfrm>
              <a:off x="400" y="1536"/>
              <a:ext cx="20" cy="663"/>
            </a:xfrm>
            <a:prstGeom prst="rect">
              <a:avLst/>
            </a:prstGeom>
            <a:solidFill>
              <a:schemeClr val="bg2"/>
            </a:solidFill>
            <a:ln>
              <a:noFill/>
            </a:ln>
            <a:effectLst/>
            <a:extLst>
              <a:ext uri="{91240B29-F687-4F45-9708-019B960494DF}">
                <a14:hiddenLine xmlns:a14="http://schemas.microsoft.com/office/drawing/2010/main" w="9525">
                  <a:solidFill>
                    <a:schemeClr val="bg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1691" name="Rectangle 11"/>
            <p:cNvSpPr>
              <a:spLocks noChangeArrowheads="1"/>
            </p:cNvSpPr>
            <p:nvPr/>
          </p:nvSpPr>
          <p:spPr bwMode="auto">
            <a:xfrm flipV="1">
              <a:off x="199" y="2054"/>
              <a:ext cx="5476" cy="35"/>
            </a:xfrm>
            <a:prstGeom prst="rect">
              <a:avLst/>
            </a:prstGeom>
            <a:gradFill rotWithShape="0">
              <a:gsLst>
                <a:gs pos="0">
                  <a:schemeClr val="bg2"/>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71692" name="Rectangle 12"/>
          <p:cNvSpPr>
            <a:spLocks noGrp="1" noChangeArrowheads="1"/>
          </p:cNvSpPr>
          <p:nvPr>
            <p:ph type="ctrTitle"/>
          </p:nvPr>
        </p:nvSpPr>
        <p:spPr>
          <a:xfrm>
            <a:off x="990600" y="1828800"/>
            <a:ext cx="7772400" cy="1143000"/>
          </a:xfrm>
        </p:spPr>
        <p:txBody>
          <a:bodyPr/>
          <a:lstStyle>
            <a:lvl1pPr>
              <a:defRPr/>
            </a:lvl1pPr>
          </a:lstStyle>
          <a:p>
            <a:pPr lvl="0"/>
            <a:r>
              <a:rPr lang="en-US" noProof="0" smtClean="0"/>
              <a:t>Click to edit Master title style</a:t>
            </a:r>
          </a:p>
        </p:txBody>
      </p:sp>
      <p:sp>
        <p:nvSpPr>
          <p:cNvPr id="71693" name="Rectangle 13"/>
          <p:cNvSpPr>
            <a:spLocks noGrp="1" noChangeArrowheads="1"/>
          </p:cNvSpPr>
          <p:nvPr>
            <p:ph type="subTitle" idx="1"/>
          </p:nvPr>
        </p:nvSpPr>
        <p:spPr>
          <a:xfrm>
            <a:off x="1371600" y="3886200"/>
            <a:ext cx="6400800" cy="1752600"/>
          </a:xfrm>
        </p:spPr>
        <p:txBody>
          <a:bodyPr/>
          <a:lstStyle>
            <a:lvl1pPr marL="0" indent="0" algn="ctr">
              <a:buFont typeface="Wingdings" pitchFamily="2" charset="2"/>
              <a:buNone/>
              <a:defRPr/>
            </a:lvl1pPr>
          </a:lstStyle>
          <a:p>
            <a:pPr lvl="0"/>
            <a:r>
              <a:rPr lang="en-US" noProof="0" smtClean="0"/>
              <a:t>Click to edit Master subtitle style</a:t>
            </a:r>
          </a:p>
        </p:txBody>
      </p:sp>
      <p:sp>
        <p:nvSpPr>
          <p:cNvPr id="71694" name="Rectangle 14"/>
          <p:cNvSpPr>
            <a:spLocks noGrp="1" noChangeArrowheads="1"/>
          </p:cNvSpPr>
          <p:nvPr>
            <p:ph type="dt" sz="half" idx="2"/>
          </p:nvPr>
        </p:nvSpPr>
        <p:spPr>
          <a:xfrm>
            <a:off x="990600" y="6248400"/>
            <a:ext cx="1905000" cy="457200"/>
          </a:xfrm>
        </p:spPr>
        <p:txBody>
          <a:bodyPr/>
          <a:lstStyle>
            <a:lvl1pPr>
              <a:defRPr>
                <a:solidFill>
                  <a:schemeClr val="bg2"/>
                </a:solidFill>
              </a:defRPr>
            </a:lvl1pPr>
          </a:lstStyle>
          <a:p>
            <a:endParaRPr lang="en-US"/>
          </a:p>
        </p:txBody>
      </p:sp>
      <p:sp>
        <p:nvSpPr>
          <p:cNvPr id="71695" name="Rectangle 15"/>
          <p:cNvSpPr>
            <a:spLocks noGrp="1" noChangeArrowheads="1"/>
          </p:cNvSpPr>
          <p:nvPr>
            <p:ph type="ftr" sz="quarter" idx="3"/>
          </p:nvPr>
        </p:nvSpPr>
        <p:spPr>
          <a:xfrm>
            <a:off x="3429000" y="6248400"/>
            <a:ext cx="2895600" cy="457200"/>
          </a:xfrm>
        </p:spPr>
        <p:txBody>
          <a:bodyPr/>
          <a:lstStyle>
            <a:lvl1pPr>
              <a:defRPr>
                <a:solidFill>
                  <a:schemeClr val="bg2"/>
                </a:solidFill>
              </a:defRPr>
            </a:lvl1pPr>
          </a:lstStyle>
          <a:p>
            <a:endParaRPr lang="en-US"/>
          </a:p>
        </p:txBody>
      </p:sp>
      <p:sp>
        <p:nvSpPr>
          <p:cNvPr id="71696" name="Rectangle 16"/>
          <p:cNvSpPr>
            <a:spLocks noGrp="1" noChangeArrowheads="1"/>
          </p:cNvSpPr>
          <p:nvPr>
            <p:ph type="sldNum" sz="quarter" idx="4"/>
          </p:nvPr>
        </p:nvSpPr>
        <p:spPr>
          <a:xfrm>
            <a:off x="6858000" y="6248400"/>
            <a:ext cx="1905000" cy="457200"/>
          </a:xfrm>
        </p:spPr>
        <p:txBody>
          <a:bodyPr/>
          <a:lstStyle>
            <a:lvl1pPr>
              <a:defRPr>
                <a:solidFill>
                  <a:schemeClr val="bg2"/>
                </a:solidFill>
              </a:defRPr>
            </a:lvl1pPr>
          </a:lstStyle>
          <a:p>
            <a:fld id="{B29AB778-58A3-45ED-BB6E-8B21412360BA}"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D29321D2-543C-4215-9899-7503BB837909}" type="slidenum">
              <a:rPr lang="en-US"/>
              <a:pPr/>
              <a:t>‹#›</a:t>
            </a:fld>
            <a:endParaRPr lang="en-US"/>
          </a:p>
        </p:txBody>
      </p:sp>
    </p:spTree>
    <p:extLst>
      <p:ext uri="{BB962C8B-B14F-4D97-AF65-F5344CB8AC3E}">
        <p14:creationId xmlns:p14="http://schemas.microsoft.com/office/powerpoint/2010/main" val="42278523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04050" y="617538"/>
            <a:ext cx="1951038" cy="551497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150938" y="617538"/>
            <a:ext cx="5700712" cy="551497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ABEB7585-1E7F-4C2C-9713-E755D30F4CCC}" type="slidenum">
              <a:rPr lang="en-US"/>
              <a:pPr/>
              <a:t>‹#›</a:t>
            </a:fld>
            <a:endParaRPr lang="en-US"/>
          </a:p>
        </p:txBody>
      </p:sp>
    </p:spTree>
    <p:extLst>
      <p:ext uri="{BB962C8B-B14F-4D97-AF65-F5344CB8AC3E}">
        <p14:creationId xmlns:p14="http://schemas.microsoft.com/office/powerpoint/2010/main" val="251910256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ClipArt" preserve="1">
  <p:cSld name="Title, Text and Clip Art">
    <p:spTree>
      <p:nvGrpSpPr>
        <p:cNvPr id="1" name=""/>
        <p:cNvGrpSpPr/>
        <p:nvPr/>
      </p:nvGrpSpPr>
      <p:grpSpPr>
        <a:xfrm>
          <a:off x="0" y="0"/>
          <a:ext cx="0" cy="0"/>
          <a:chOff x="0" y="0"/>
          <a:chExt cx="0" cy="0"/>
        </a:xfrm>
      </p:grpSpPr>
      <p:sp>
        <p:nvSpPr>
          <p:cNvPr id="2" name="Title 1"/>
          <p:cNvSpPr>
            <a:spLocks noGrp="1"/>
          </p:cNvSpPr>
          <p:nvPr>
            <p:ph type="title"/>
          </p:nvPr>
        </p:nvSpPr>
        <p:spPr>
          <a:xfrm>
            <a:off x="1150938" y="617538"/>
            <a:ext cx="7793037"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1182688" y="2017713"/>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lipArt Placeholder 3"/>
          <p:cNvSpPr>
            <a:spLocks noGrp="1"/>
          </p:cNvSpPr>
          <p:nvPr>
            <p:ph type="clipArt" sz="half" idx="2"/>
          </p:nvPr>
        </p:nvSpPr>
        <p:spPr>
          <a:xfrm>
            <a:off x="5145088" y="2017713"/>
            <a:ext cx="3810000" cy="4114800"/>
          </a:xfrm>
        </p:spPr>
        <p:txBody>
          <a:bodyPr/>
          <a:lstStyle/>
          <a:p>
            <a:endParaRPr lang="en-US"/>
          </a:p>
        </p:txBody>
      </p:sp>
      <p:sp>
        <p:nvSpPr>
          <p:cNvPr id="5" name="Date Placeholder 4"/>
          <p:cNvSpPr>
            <a:spLocks noGrp="1"/>
          </p:cNvSpPr>
          <p:nvPr>
            <p:ph type="dt" sz="half" idx="10"/>
          </p:nvPr>
        </p:nvSpPr>
        <p:spPr>
          <a:xfrm>
            <a:off x="914400" y="6324600"/>
            <a:ext cx="1905000" cy="457200"/>
          </a:xfrm>
        </p:spPr>
        <p:txBody>
          <a:bodyPr/>
          <a:lstStyle>
            <a:lvl1pPr>
              <a:defRPr/>
            </a:lvl1pPr>
          </a:lstStyle>
          <a:p>
            <a:endParaRPr lang="en-US"/>
          </a:p>
        </p:txBody>
      </p:sp>
      <p:sp>
        <p:nvSpPr>
          <p:cNvPr id="6" name="Footer Placeholder 5"/>
          <p:cNvSpPr>
            <a:spLocks noGrp="1"/>
          </p:cNvSpPr>
          <p:nvPr>
            <p:ph type="ftr" sz="quarter" idx="11"/>
          </p:nvPr>
        </p:nvSpPr>
        <p:spPr>
          <a:xfrm>
            <a:off x="3352800" y="6324600"/>
            <a:ext cx="2895600" cy="457200"/>
          </a:xfrm>
        </p:spPr>
        <p:txBody>
          <a:bodyPr/>
          <a:lstStyle>
            <a:lvl1pPr>
              <a:defRPr/>
            </a:lvl1pPr>
          </a:lstStyle>
          <a:p>
            <a:endParaRPr lang="en-US"/>
          </a:p>
        </p:txBody>
      </p:sp>
      <p:sp>
        <p:nvSpPr>
          <p:cNvPr id="7" name="Slide Number Placeholder 6"/>
          <p:cNvSpPr>
            <a:spLocks noGrp="1"/>
          </p:cNvSpPr>
          <p:nvPr>
            <p:ph type="sldNum" sz="quarter" idx="12"/>
          </p:nvPr>
        </p:nvSpPr>
        <p:spPr>
          <a:xfrm>
            <a:off x="6781800" y="6324600"/>
            <a:ext cx="1905000" cy="457200"/>
          </a:xfrm>
        </p:spPr>
        <p:txBody>
          <a:bodyPr/>
          <a:lstStyle>
            <a:lvl1pPr>
              <a:defRPr/>
            </a:lvl1pPr>
          </a:lstStyle>
          <a:p>
            <a:fld id="{33D18122-41A4-45FE-9690-B6EF90C0FDDF}" type="slidenum">
              <a:rPr lang="en-US"/>
              <a:pPr/>
              <a:t>‹#›</a:t>
            </a:fld>
            <a:endParaRPr lang="en-US"/>
          </a:p>
        </p:txBody>
      </p:sp>
    </p:spTree>
    <p:extLst>
      <p:ext uri="{BB962C8B-B14F-4D97-AF65-F5344CB8AC3E}">
        <p14:creationId xmlns:p14="http://schemas.microsoft.com/office/powerpoint/2010/main" val="17899928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5E324940-06E9-4D0C-BBCA-A83FAE6098FA}" type="slidenum">
              <a:rPr lang="en-US"/>
              <a:pPr/>
              <a:t>‹#›</a:t>
            </a:fld>
            <a:endParaRPr lang="en-US"/>
          </a:p>
        </p:txBody>
      </p:sp>
    </p:spTree>
    <p:extLst>
      <p:ext uri="{BB962C8B-B14F-4D97-AF65-F5344CB8AC3E}">
        <p14:creationId xmlns:p14="http://schemas.microsoft.com/office/powerpoint/2010/main" val="6653741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C77D2D6B-F955-4894-A563-1B6A139344F2}" type="slidenum">
              <a:rPr lang="en-US"/>
              <a:pPr/>
              <a:t>‹#›</a:t>
            </a:fld>
            <a:endParaRPr lang="en-US"/>
          </a:p>
        </p:txBody>
      </p:sp>
    </p:spTree>
    <p:extLst>
      <p:ext uri="{BB962C8B-B14F-4D97-AF65-F5344CB8AC3E}">
        <p14:creationId xmlns:p14="http://schemas.microsoft.com/office/powerpoint/2010/main" val="8574239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182688" y="2017713"/>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145088" y="2017713"/>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ED02A2BB-5AD6-4CB3-9C57-FEA9DCBEDFC8}" type="slidenum">
              <a:rPr lang="en-US"/>
              <a:pPr/>
              <a:t>‹#›</a:t>
            </a:fld>
            <a:endParaRPr lang="en-US"/>
          </a:p>
        </p:txBody>
      </p:sp>
    </p:spTree>
    <p:extLst>
      <p:ext uri="{BB962C8B-B14F-4D97-AF65-F5344CB8AC3E}">
        <p14:creationId xmlns:p14="http://schemas.microsoft.com/office/powerpoint/2010/main" val="42503025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8EB45DAF-D1B1-484B-9429-5F6F2B96A85E}" type="slidenum">
              <a:rPr lang="en-US"/>
              <a:pPr/>
              <a:t>‹#›</a:t>
            </a:fld>
            <a:endParaRPr lang="en-US"/>
          </a:p>
        </p:txBody>
      </p:sp>
    </p:spTree>
    <p:extLst>
      <p:ext uri="{BB962C8B-B14F-4D97-AF65-F5344CB8AC3E}">
        <p14:creationId xmlns:p14="http://schemas.microsoft.com/office/powerpoint/2010/main" val="31350665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BA9C50F1-DD9A-4E29-BF87-AA2CE30C245F}" type="slidenum">
              <a:rPr lang="en-US"/>
              <a:pPr/>
              <a:t>‹#›</a:t>
            </a:fld>
            <a:endParaRPr lang="en-US"/>
          </a:p>
        </p:txBody>
      </p:sp>
    </p:spTree>
    <p:extLst>
      <p:ext uri="{BB962C8B-B14F-4D97-AF65-F5344CB8AC3E}">
        <p14:creationId xmlns:p14="http://schemas.microsoft.com/office/powerpoint/2010/main" val="41081483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FDED3422-D50F-4124-83F1-CA87DA8F06B7}" type="slidenum">
              <a:rPr lang="en-US"/>
              <a:pPr/>
              <a:t>‹#›</a:t>
            </a:fld>
            <a:endParaRPr lang="en-US"/>
          </a:p>
        </p:txBody>
      </p:sp>
    </p:spTree>
    <p:extLst>
      <p:ext uri="{BB962C8B-B14F-4D97-AF65-F5344CB8AC3E}">
        <p14:creationId xmlns:p14="http://schemas.microsoft.com/office/powerpoint/2010/main" val="11301205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86758E95-F424-46CE-9CFC-70973D4CE38D}" type="slidenum">
              <a:rPr lang="en-US"/>
              <a:pPr/>
              <a:t>‹#›</a:t>
            </a:fld>
            <a:endParaRPr lang="en-US"/>
          </a:p>
        </p:txBody>
      </p:sp>
    </p:spTree>
    <p:extLst>
      <p:ext uri="{BB962C8B-B14F-4D97-AF65-F5344CB8AC3E}">
        <p14:creationId xmlns:p14="http://schemas.microsoft.com/office/powerpoint/2010/main" val="41223929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98E53B02-0811-42C7-9107-ECD1D5A59B62}" type="slidenum">
              <a:rPr lang="en-US"/>
              <a:pPr/>
              <a:t>‹#›</a:t>
            </a:fld>
            <a:endParaRPr lang="en-US"/>
          </a:p>
        </p:txBody>
      </p:sp>
    </p:spTree>
    <p:extLst>
      <p:ext uri="{BB962C8B-B14F-4D97-AF65-F5344CB8AC3E}">
        <p14:creationId xmlns:p14="http://schemas.microsoft.com/office/powerpoint/2010/main" val="1315715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0658" name="Rectangle 2"/>
          <p:cNvSpPr>
            <a:spLocks noChangeArrowheads="1"/>
          </p:cNvSpPr>
          <p:nvPr/>
        </p:nvSpPr>
        <p:spPr bwMode="ltGray">
          <a:xfrm>
            <a:off x="417513" y="1098550"/>
            <a:ext cx="438150" cy="474663"/>
          </a:xfrm>
          <a:prstGeom prst="rect">
            <a:avLst/>
          </a:prstGeom>
          <a:solidFill>
            <a:schemeClr val="accent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p>
        </p:txBody>
      </p:sp>
      <p:sp>
        <p:nvSpPr>
          <p:cNvPr id="70659" name="Rectangle 3"/>
          <p:cNvSpPr>
            <a:spLocks noChangeArrowheads="1"/>
          </p:cNvSpPr>
          <p:nvPr/>
        </p:nvSpPr>
        <p:spPr bwMode="ltGray">
          <a:xfrm>
            <a:off x="800100" y="1098550"/>
            <a:ext cx="328613" cy="474663"/>
          </a:xfrm>
          <a:prstGeom prst="rect">
            <a:avLst/>
          </a:prstGeom>
          <a:gradFill rotWithShape="0">
            <a:gsLst>
              <a:gs pos="0">
                <a:schemeClr val="accent2"/>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p>
        </p:txBody>
      </p:sp>
      <p:sp>
        <p:nvSpPr>
          <p:cNvPr id="70660" name="Rectangle 4"/>
          <p:cNvSpPr>
            <a:spLocks noChangeArrowheads="1"/>
          </p:cNvSpPr>
          <p:nvPr/>
        </p:nvSpPr>
        <p:spPr bwMode="ltGray">
          <a:xfrm>
            <a:off x="541338" y="1520825"/>
            <a:ext cx="422275" cy="474663"/>
          </a:xfrm>
          <a:prstGeom prst="rect">
            <a:avLst/>
          </a:prstGeom>
          <a:solidFill>
            <a:schemeClr val="folHlink"/>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p>
        </p:txBody>
      </p:sp>
      <p:sp>
        <p:nvSpPr>
          <p:cNvPr id="70661" name="Rectangle 5"/>
          <p:cNvSpPr>
            <a:spLocks noChangeArrowheads="1"/>
          </p:cNvSpPr>
          <p:nvPr/>
        </p:nvSpPr>
        <p:spPr bwMode="ltGray">
          <a:xfrm>
            <a:off x="911225" y="1520825"/>
            <a:ext cx="368300" cy="474663"/>
          </a:xfrm>
          <a:prstGeom prst="rect">
            <a:avLst/>
          </a:prstGeom>
          <a:gradFill rotWithShape="0">
            <a:gsLst>
              <a:gs pos="0">
                <a:schemeClr val="folHlink"/>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p>
        </p:txBody>
      </p:sp>
      <p:sp>
        <p:nvSpPr>
          <p:cNvPr id="70662" name="Rectangle 6"/>
          <p:cNvSpPr>
            <a:spLocks noChangeArrowheads="1"/>
          </p:cNvSpPr>
          <p:nvPr/>
        </p:nvSpPr>
        <p:spPr bwMode="ltGray">
          <a:xfrm>
            <a:off x="127000" y="1447800"/>
            <a:ext cx="560388" cy="422275"/>
          </a:xfrm>
          <a:prstGeom prst="rect">
            <a:avLst/>
          </a:prstGeom>
          <a:gradFill rotWithShape="0">
            <a:gsLst>
              <a:gs pos="0">
                <a:schemeClr val="bg1"/>
              </a:gs>
              <a:gs pos="100000">
                <a:schemeClr val="hlink"/>
              </a:gs>
            </a:gsLst>
            <a:lin ang="189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p>
        </p:txBody>
      </p:sp>
      <p:sp>
        <p:nvSpPr>
          <p:cNvPr id="70663" name="Rectangle 7"/>
          <p:cNvSpPr>
            <a:spLocks noChangeArrowheads="1"/>
          </p:cNvSpPr>
          <p:nvPr/>
        </p:nvSpPr>
        <p:spPr bwMode="gray">
          <a:xfrm>
            <a:off x="762000" y="990600"/>
            <a:ext cx="31750" cy="1052513"/>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p>
        </p:txBody>
      </p:sp>
      <p:sp>
        <p:nvSpPr>
          <p:cNvPr id="70664" name="Rectangle 8"/>
          <p:cNvSpPr>
            <a:spLocks noChangeArrowheads="1"/>
          </p:cNvSpPr>
          <p:nvPr/>
        </p:nvSpPr>
        <p:spPr bwMode="gray">
          <a:xfrm>
            <a:off x="442913" y="1781175"/>
            <a:ext cx="8226425" cy="31750"/>
          </a:xfrm>
          <a:prstGeom prst="rect">
            <a:avLst/>
          </a:prstGeom>
          <a:gradFill rotWithShape="0">
            <a:gsLst>
              <a:gs pos="0">
                <a:schemeClr val="bg2"/>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p>
        </p:txBody>
      </p:sp>
      <p:sp>
        <p:nvSpPr>
          <p:cNvPr id="70665" name="Rectangle 9"/>
          <p:cNvSpPr>
            <a:spLocks noGrp="1" noChangeArrowheads="1"/>
          </p:cNvSpPr>
          <p:nvPr>
            <p:ph type="title"/>
          </p:nvPr>
        </p:nvSpPr>
        <p:spPr bwMode="auto">
          <a:xfrm>
            <a:off x="1150938" y="617538"/>
            <a:ext cx="7793037"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70666" name="Rectangle 10"/>
          <p:cNvSpPr>
            <a:spLocks noGrp="1" noChangeArrowheads="1"/>
          </p:cNvSpPr>
          <p:nvPr>
            <p:ph type="body" idx="1"/>
          </p:nvPr>
        </p:nvSpPr>
        <p:spPr bwMode="auto">
          <a:xfrm>
            <a:off x="1182688" y="2017713"/>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70667" name="Rectangle 11"/>
          <p:cNvSpPr>
            <a:spLocks noGrp="1" noChangeArrowheads="1"/>
          </p:cNvSpPr>
          <p:nvPr>
            <p:ph type="dt" sz="half" idx="2"/>
          </p:nvPr>
        </p:nvSpPr>
        <p:spPr bwMode="auto">
          <a:xfrm>
            <a:off x="914400" y="63246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400"/>
            </a:lvl1pPr>
          </a:lstStyle>
          <a:p>
            <a:endParaRPr lang="en-US"/>
          </a:p>
        </p:txBody>
      </p:sp>
      <p:sp>
        <p:nvSpPr>
          <p:cNvPr id="70668" name="Rectangle 12"/>
          <p:cNvSpPr>
            <a:spLocks noGrp="1" noChangeArrowheads="1"/>
          </p:cNvSpPr>
          <p:nvPr>
            <p:ph type="ftr" sz="quarter" idx="3"/>
          </p:nvPr>
        </p:nvSpPr>
        <p:spPr bwMode="auto">
          <a:xfrm>
            <a:off x="3352800" y="63246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ctr">
              <a:defRPr sz="1400"/>
            </a:lvl1pPr>
          </a:lstStyle>
          <a:p>
            <a:endParaRPr lang="en-US"/>
          </a:p>
        </p:txBody>
      </p:sp>
      <p:sp>
        <p:nvSpPr>
          <p:cNvPr id="70669" name="Rectangle 13"/>
          <p:cNvSpPr>
            <a:spLocks noGrp="1" noChangeArrowheads="1"/>
          </p:cNvSpPr>
          <p:nvPr>
            <p:ph type="sldNum" sz="quarter" idx="4"/>
          </p:nvPr>
        </p:nvSpPr>
        <p:spPr bwMode="auto">
          <a:xfrm>
            <a:off x="6781800" y="63246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400"/>
            </a:lvl1pPr>
          </a:lstStyle>
          <a:p>
            <a:fld id="{DC07F6E9-1BFC-40C9-975F-BA13E8E18408}"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53" r:id="rId1"/>
    <p:sldLayoutId id="2147483654" r:id="rId2"/>
    <p:sldLayoutId id="2147483655" r:id="rId3"/>
    <p:sldLayoutId id="2147483656" r:id="rId4"/>
    <p:sldLayoutId id="2147483657" r:id="rId5"/>
    <p:sldLayoutId id="2147483658" r:id="rId6"/>
    <p:sldLayoutId id="2147483659" r:id="rId7"/>
    <p:sldLayoutId id="2147483660" r:id="rId8"/>
    <p:sldLayoutId id="2147483661" r:id="rId9"/>
    <p:sldLayoutId id="2147483662" r:id="rId10"/>
    <p:sldLayoutId id="2147483663" r:id="rId11"/>
    <p:sldLayoutId id="2147483664" r:id="rId12"/>
  </p:sldLayoutIdLst>
  <p:hf hdr="0" ftr="0" dt="0"/>
  <p:txStyles>
    <p:titleStyle>
      <a:lvl1pPr algn="l" rtl="0" fontAlgn="base">
        <a:spcBef>
          <a:spcPct val="0"/>
        </a:spcBef>
        <a:spcAft>
          <a:spcPct val="0"/>
        </a:spcAft>
        <a:defRPr sz="4400">
          <a:solidFill>
            <a:schemeClr val="tx2"/>
          </a:solidFill>
          <a:latin typeface="+mj-lt"/>
          <a:ea typeface="+mj-ea"/>
          <a:cs typeface="+mj-cs"/>
        </a:defRPr>
      </a:lvl1pPr>
      <a:lvl2pPr algn="l" rtl="0" fontAlgn="base">
        <a:spcBef>
          <a:spcPct val="0"/>
        </a:spcBef>
        <a:spcAft>
          <a:spcPct val="0"/>
        </a:spcAft>
        <a:defRPr sz="4400">
          <a:solidFill>
            <a:schemeClr val="tx2"/>
          </a:solidFill>
          <a:latin typeface="Tahoma" charset="0"/>
        </a:defRPr>
      </a:lvl2pPr>
      <a:lvl3pPr algn="l" rtl="0" fontAlgn="base">
        <a:spcBef>
          <a:spcPct val="0"/>
        </a:spcBef>
        <a:spcAft>
          <a:spcPct val="0"/>
        </a:spcAft>
        <a:defRPr sz="4400">
          <a:solidFill>
            <a:schemeClr val="tx2"/>
          </a:solidFill>
          <a:latin typeface="Tahoma" charset="0"/>
        </a:defRPr>
      </a:lvl3pPr>
      <a:lvl4pPr algn="l" rtl="0" fontAlgn="base">
        <a:spcBef>
          <a:spcPct val="0"/>
        </a:spcBef>
        <a:spcAft>
          <a:spcPct val="0"/>
        </a:spcAft>
        <a:defRPr sz="4400">
          <a:solidFill>
            <a:schemeClr val="tx2"/>
          </a:solidFill>
          <a:latin typeface="Tahoma" charset="0"/>
        </a:defRPr>
      </a:lvl4pPr>
      <a:lvl5pPr algn="l" rtl="0" fontAlgn="base">
        <a:spcBef>
          <a:spcPct val="0"/>
        </a:spcBef>
        <a:spcAft>
          <a:spcPct val="0"/>
        </a:spcAft>
        <a:defRPr sz="4400">
          <a:solidFill>
            <a:schemeClr val="tx2"/>
          </a:solidFill>
          <a:latin typeface="Tahoma" charset="0"/>
        </a:defRPr>
      </a:lvl5pPr>
      <a:lvl6pPr marL="457200" algn="l" rtl="0" fontAlgn="base">
        <a:spcBef>
          <a:spcPct val="0"/>
        </a:spcBef>
        <a:spcAft>
          <a:spcPct val="0"/>
        </a:spcAft>
        <a:defRPr sz="4400">
          <a:solidFill>
            <a:schemeClr val="tx2"/>
          </a:solidFill>
          <a:latin typeface="Tahoma" charset="0"/>
        </a:defRPr>
      </a:lvl6pPr>
      <a:lvl7pPr marL="914400" algn="l" rtl="0" fontAlgn="base">
        <a:spcBef>
          <a:spcPct val="0"/>
        </a:spcBef>
        <a:spcAft>
          <a:spcPct val="0"/>
        </a:spcAft>
        <a:defRPr sz="4400">
          <a:solidFill>
            <a:schemeClr val="tx2"/>
          </a:solidFill>
          <a:latin typeface="Tahoma" charset="0"/>
        </a:defRPr>
      </a:lvl7pPr>
      <a:lvl8pPr marL="1371600" algn="l" rtl="0" fontAlgn="base">
        <a:spcBef>
          <a:spcPct val="0"/>
        </a:spcBef>
        <a:spcAft>
          <a:spcPct val="0"/>
        </a:spcAft>
        <a:defRPr sz="4400">
          <a:solidFill>
            <a:schemeClr val="tx2"/>
          </a:solidFill>
          <a:latin typeface="Tahoma" charset="0"/>
        </a:defRPr>
      </a:lvl8pPr>
      <a:lvl9pPr marL="1828800" algn="l" rtl="0" fontAlgn="base">
        <a:spcBef>
          <a:spcPct val="0"/>
        </a:spcBef>
        <a:spcAft>
          <a:spcPct val="0"/>
        </a:spcAft>
        <a:defRPr sz="4400">
          <a:solidFill>
            <a:schemeClr val="tx2"/>
          </a:solidFill>
          <a:latin typeface="Tahoma" charset="0"/>
        </a:defRPr>
      </a:lvl9pPr>
    </p:titleStyle>
    <p:bodyStyle>
      <a:lvl1pPr marL="342900" indent="-342900" algn="l" rtl="0" fontAlgn="base">
        <a:spcBef>
          <a:spcPct val="20000"/>
        </a:spcBef>
        <a:spcAft>
          <a:spcPct val="0"/>
        </a:spcAft>
        <a:buClr>
          <a:schemeClr val="folHlink"/>
        </a:buClr>
        <a:buSzPct val="60000"/>
        <a:buFont typeface="Wingdings" pitchFamily="2" charset="2"/>
        <a:buChar char="n"/>
        <a:defRPr sz="3200">
          <a:solidFill>
            <a:schemeClr val="tx1"/>
          </a:solidFill>
          <a:latin typeface="+mn-lt"/>
          <a:ea typeface="+mn-ea"/>
          <a:cs typeface="+mn-cs"/>
        </a:defRPr>
      </a:lvl1pPr>
      <a:lvl2pPr marL="742950" indent="-285750" algn="l" rtl="0" fontAlgn="base">
        <a:spcBef>
          <a:spcPct val="20000"/>
        </a:spcBef>
        <a:spcAft>
          <a:spcPct val="0"/>
        </a:spcAft>
        <a:buClr>
          <a:schemeClr val="hlink"/>
        </a:buClr>
        <a:buSzPct val="55000"/>
        <a:buFont typeface="Wingdings" pitchFamily="2" charset="2"/>
        <a:buChar char="n"/>
        <a:defRPr sz="2800">
          <a:solidFill>
            <a:schemeClr val="tx1"/>
          </a:solidFill>
          <a:latin typeface="+mn-lt"/>
        </a:defRPr>
      </a:lvl2pPr>
      <a:lvl3pPr marL="1143000" indent="-228600" algn="l" rtl="0" fontAlgn="base">
        <a:spcBef>
          <a:spcPct val="20000"/>
        </a:spcBef>
        <a:spcAft>
          <a:spcPct val="0"/>
        </a:spcAft>
        <a:buClr>
          <a:schemeClr val="folHlink"/>
        </a:buClr>
        <a:buSzPct val="50000"/>
        <a:buFont typeface="Wingdings" pitchFamily="2" charset="2"/>
        <a:buChar char="n"/>
        <a:defRPr sz="2400">
          <a:solidFill>
            <a:schemeClr val="tx1"/>
          </a:solidFill>
          <a:latin typeface="+mn-lt"/>
        </a:defRPr>
      </a:lvl3pPr>
      <a:lvl4pPr marL="1600200" indent="-228600" algn="l" rtl="0" fontAlgn="base">
        <a:spcBef>
          <a:spcPct val="20000"/>
        </a:spcBef>
        <a:spcAft>
          <a:spcPct val="0"/>
        </a:spcAft>
        <a:buClr>
          <a:schemeClr val="accent2"/>
        </a:buClr>
        <a:buSzPct val="55000"/>
        <a:buFont typeface="Wingdings" pitchFamily="2" charset="2"/>
        <a:buChar char="n"/>
        <a:defRPr sz="2000">
          <a:solidFill>
            <a:schemeClr val="tx1"/>
          </a:solidFill>
          <a:latin typeface="+mn-lt"/>
        </a:defRPr>
      </a:lvl4pPr>
      <a:lvl5pPr marL="20574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5pPr>
      <a:lvl6pPr marL="25146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6pPr>
      <a:lvl7pPr marL="29718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7pPr>
      <a:lvl8pPr marL="34290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8pPr>
      <a:lvl9pPr marL="38862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hyperlink" Target="http://www.forwarderlaw.com/" TargetMode="External"/><Relationship Id="rId7" Type="http://schemas.openxmlformats.org/officeDocument/2006/relationships/hyperlink" Target="http://www.silkweb.bc.ca/portview/" TargetMode="External"/><Relationship Id="rId2" Type="http://schemas.openxmlformats.org/officeDocument/2006/relationships/notesSlide" Target="../notesSlides/notesSlide27.xml"/><Relationship Id="rId1" Type="http://schemas.openxmlformats.org/officeDocument/2006/relationships/slideLayout" Target="../slideLayouts/slideLayout2.xml"/><Relationship Id="rId6" Type="http://schemas.openxmlformats.org/officeDocument/2006/relationships/hyperlink" Target="http://www.jus.uio.no/lm/icc.incoterms.1990/index.html" TargetMode="External"/><Relationship Id="rId5" Type="http://schemas.openxmlformats.org/officeDocument/2006/relationships/hyperlink" Target="http://www.iccwbo.org/" TargetMode="External"/><Relationship Id="rId4" Type="http://schemas.openxmlformats.org/officeDocument/2006/relationships/hyperlink" Target="http://www.cisg.law.pace.edu/"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12.xml"/><Relationship Id="rId1" Type="http://schemas.openxmlformats.org/officeDocument/2006/relationships/vmlDrawing" Target="../drawings/vmlDrawing1.vml"/><Relationship Id="rId5" Type="http://schemas.openxmlformats.org/officeDocument/2006/relationships/image" Target="../media/image1.wmf"/><Relationship Id="rId4" Type="http://schemas.openxmlformats.org/officeDocument/2006/relationships/oleObject" Target="../embeddings/oleObject1.bin"/></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16"/>
          <p:cNvSpPr>
            <a:spLocks noGrp="1" noChangeArrowheads="1"/>
          </p:cNvSpPr>
          <p:nvPr>
            <p:ph type="sldNum" sz="quarter" idx="4"/>
          </p:nvPr>
        </p:nvSpPr>
        <p:spPr/>
        <p:txBody>
          <a:bodyPr/>
          <a:lstStyle/>
          <a:p>
            <a:fld id="{A842929D-C44F-47C1-B0BA-2FAD1D41F311}" type="slidenum">
              <a:rPr lang="en-US"/>
              <a:pPr/>
              <a:t>1</a:t>
            </a:fld>
            <a:endParaRPr lang="en-US"/>
          </a:p>
        </p:txBody>
      </p:sp>
      <p:sp>
        <p:nvSpPr>
          <p:cNvPr id="5122" name="Rectangle 2"/>
          <p:cNvSpPr>
            <a:spLocks noGrp="1" noChangeArrowheads="1"/>
          </p:cNvSpPr>
          <p:nvPr>
            <p:ph type="ctrTitle"/>
          </p:nvPr>
        </p:nvSpPr>
        <p:spPr>
          <a:xfrm>
            <a:off x="990600" y="1600200"/>
            <a:ext cx="7772400" cy="1143000"/>
          </a:xfrm>
          <a:noFill/>
          <a:ln/>
          <a:effectLst>
            <a:outerShdw dist="35921" dir="2700000" algn="ctr" rotWithShape="0">
              <a:schemeClr val="bg2"/>
            </a:outerShdw>
          </a:effectLst>
        </p:spPr>
        <p:txBody>
          <a:bodyPr lIns="92075" tIns="46038" rIns="92075" bIns="46038" anchor="ctr"/>
          <a:lstStyle/>
          <a:p>
            <a:r>
              <a:rPr lang="en-US"/>
              <a:t>Documentary Sale and Terms of Trade</a:t>
            </a:r>
          </a:p>
        </p:txBody>
      </p:sp>
      <p:sp>
        <p:nvSpPr>
          <p:cNvPr id="5123" name="Rectangle 3"/>
          <p:cNvSpPr>
            <a:spLocks noGrp="1" noChangeArrowheads="1"/>
          </p:cNvSpPr>
          <p:nvPr>
            <p:ph type="subTitle" idx="1"/>
          </p:nvPr>
        </p:nvSpPr>
        <p:spPr>
          <a:xfrm>
            <a:off x="2057400" y="3505200"/>
            <a:ext cx="6400800" cy="1752600"/>
          </a:xfrm>
          <a:noFill/>
          <a:ln/>
        </p:spPr>
        <p:txBody>
          <a:bodyPr lIns="92075" tIns="46038" rIns="92075" bIns="46038" anchor="ctr"/>
          <a:lstStyle/>
          <a:p>
            <a:pPr algn="l"/>
            <a:r>
              <a:rPr lang="en-US"/>
              <a:t>		Chapter 5</a:t>
            </a:r>
          </a:p>
        </p:txBody>
      </p:sp>
      <p:sp>
        <p:nvSpPr>
          <p:cNvPr id="5124" name="Text Box 4"/>
          <p:cNvSpPr txBox="1">
            <a:spLocks noChangeArrowheads="1"/>
          </p:cNvSpPr>
          <p:nvPr/>
        </p:nvSpPr>
        <p:spPr bwMode="auto">
          <a:xfrm>
            <a:off x="533400" y="6400800"/>
            <a:ext cx="2205038"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US" sz="1200">
                <a:solidFill>
                  <a:srgbClr val="FFFFFF"/>
                </a:solidFill>
                <a:latin typeface="Times New Roman" pitchFamily="18" charset="0"/>
              </a:rPr>
              <a:t>© 2002 West/Thomson Learning</a:t>
            </a:r>
            <a:endParaRPr lang="en-US">
              <a:latin typeface="Times New Roman" pitchFamily="18" charset="0"/>
            </a:endParaRPr>
          </a:p>
        </p:txBody>
      </p:sp>
    </p:spTree>
  </p:cSld>
  <p:clrMapOvr>
    <a:masterClrMapping/>
  </p:clrMapOvr>
  <p:transition>
    <p:zoom/>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B27BFB48-FEC9-47CD-9058-B422C7C00A7F}" type="slidenum">
              <a:rPr lang="en-US"/>
              <a:pPr/>
              <a:t>10</a:t>
            </a:fld>
            <a:endParaRPr lang="en-US"/>
          </a:p>
        </p:txBody>
      </p:sp>
      <p:sp>
        <p:nvSpPr>
          <p:cNvPr id="25602" name="Rectangle 2"/>
          <p:cNvSpPr>
            <a:spLocks noGrp="1" noChangeArrowheads="1"/>
          </p:cNvSpPr>
          <p:nvPr>
            <p:ph type="title"/>
          </p:nvPr>
        </p:nvSpPr>
        <p:spPr>
          <a:noFill/>
          <a:ln/>
          <a:effectLst>
            <a:outerShdw dist="35921" dir="2700000" algn="ctr" rotWithShape="0">
              <a:schemeClr val="bg2"/>
            </a:outerShdw>
          </a:effectLst>
        </p:spPr>
        <p:txBody>
          <a:bodyPr lIns="92075" tIns="46038" rIns="92075" bIns="46038" anchor="ctr"/>
          <a:lstStyle/>
          <a:p>
            <a:r>
              <a:rPr lang="en-US"/>
              <a:t>Stages</a:t>
            </a:r>
          </a:p>
        </p:txBody>
      </p:sp>
      <p:sp>
        <p:nvSpPr>
          <p:cNvPr id="25603" name="Rectangle 3"/>
          <p:cNvSpPr>
            <a:spLocks noGrp="1" noChangeArrowheads="1"/>
          </p:cNvSpPr>
          <p:nvPr>
            <p:ph type="body" idx="1"/>
          </p:nvPr>
        </p:nvSpPr>
        <p:spPr>
          <a:xfrm>
            <a:off x="1182688" y="2246313"/>
            <a:ext cx="7772400" cy="3886200"/>
          </a:xfrm>
          <a:noFill/>
          <a:ln/>
        </p:spPr>
        <p:txBody>
          <a:bodyPr lIns="92075" tIns="46038" rIns="92075" bIns="46038"/>
          <a:lstStyle/>
          <a:p>
            <a:r>
              <a:rPr lang="en-US"/>
              <a:t>Seller’s bank forwards documents to collecting bank in buyer’s country</a:t>
            </a:r>
          </a:p>
          <a:p>
            <a:r>
              <a:rPr lang="en-US"/>
              <a:t>Documents released to buyer when buyer pays</a:t>
            </a:r>
          </a:p>
        </p:txBody>
      </p:sp>
    </p:spTree>
  </p:cSld>
  <p:clrMapOvr>
    <a:masterClrMapping/>
  </p:clrMapOvr>
  <p:transition>
    <p:zoom/>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FF52D461-9760-4C7B-8756-F485CF229742}" type="slidenum">
              <a:rPr lang="en-US"/>
              <a:pPr/>
              <a:t>11</a:t>
            </a:fld>
            <a:endParaRPr lang="en-US"/>
          </a:p>
        </p:txBody>
      </p:sp>
      <p:sp>
        <p:nvSpPr>
          <p:cNvPr id="27650" name="Rectangle 2"/>
          <p:cNvSpPr>
            <a:spLocks noGrp="1" noChangeArrowheads="1"/>
          </p:cNvSpPr>
          <p:nvPr>
            <p:ph type="title"/>
          </p:nvPr>
        </p:nvSpPr>
        <p:spPr>
          <a:xfrm>
            <a:off x="1219200" y="381000"/>
            <a:ext cx="7772400" cy="1143000"/>
          </a:xfrm>
          <a:noFill/>
          <a:ln/>
          <a:effectLst>
            <a:outerShdw dist="35921" dir="2700000" algn="ctr" rotWithShape="0">
              <a:schemeClr val="bg2"/>
            </a:outerShdw>
          </a:effectLst>
        </p:spPr>
        <p:txBody>
          <a:bodyPr lIns="92075" tIns="46038" rIns="92075" bIns="46038" anchor="ctr"/>
          <a:lstStyle/>
          <a:p>
            <a:r>
              <a:rPr lang="en-US"/>
              <a:t>Purchasers of Bills of lading</a:t>
            </a:r>
          </a:p>
        </p:txBody>
      </p:sp>
      <p:sp>
        <p:nvSpPr>
          <p:cNvPr id="27651" name="Rectangle 3"/>
          <p:cNvSpPr>
            <a:spLocks noGrp="1" noChangeArrowheads="1"/>
          </p:cNvSpPr>
          <p:nvPr>
            <p:ph type="body" idx="1"/>
          </p:nvPr>
        </p:nvSpPr>
        <p:spPr>
          <a:xfrm>
            <a:off x="685800" y="1905000"/>
            <a:ext cx="8001000" cy="3962400"/>
          </a:xfrm>
          <a:noFill/>
          <a:ln/>
        </p:spPr>
        <p:txBody>
          <a:bodyPr lIns="92075" tIns="46038" rIns="92075" bIns="46038"/>
          <a:lstStyle/>
          <a:p>
            <a:pPr>
              <a:lnSpc>
                <a:spcPct val="90000"/>
              </a:lnSpc>
            </a:pPr>
            <a:r>
              <a:rPr lang="en-US" sz="2800"/>
              <a:t>Special protection for purchasers who take bills of lading by negotiation -- they take possession free from any adverse claims</a:t>
            </a:r>
          </a:p>
          <a:p>
            <a:pPr>
              <a:lnSpc>
                <a:spcPct val="90000"/>
              </a:lnSpc>
            </a:pPr>
            <a:r>
              <a:rPr lang="en-US" sz="2800"/>
              <a:t>“Good faith purchaser” is one who purchases</a:t>
            </a:r>
          </a:p>
          <a:p>
            <a:pPr lvl="1">
              <a:lnSpc>
                <a:spcPct val="90000"/>
              </a:lnSpc>
            </a:pPr>
            <a:r>
              <a:rPr lang="en-US" sz="2400"/>
              <a:t>for value (not to settle debt)</a:t>
            </a:r>
          </a:p>
          <a:p>
            <a:pPr lvl="1">
              <a:lnSpc>
                <a:spcPct val="90000"/>
              </a:lnSpc>
            </a:pPr>
            <a:r>
              <a:rPr lang="en-US" sz="2400"/>
              <a:t>in good faith and without notice of antecedent claim</a:t>
            </a:r>
          </a:p>
          <a:p>
            <a:pPr lvl="1">
              <a:lnSpc>
                <a:spcPct val="90000"/>
              </a:lnSpc>
            </a:pPr>
            <a:r>
              <a:rPr lang="en-US" sz="2400"/>
              <a:t>in the ordinary course of business</a:t>
            </a:r>
          </a:p>
          <a:p>
            <a:pPr>
              <a:lnSpc>
                <a:spcPct val="90000"/>
              </a:lnSpc>
            </a:pPr>
            <a:r>
              <a:rPr lang="en-US" sz="2800"/>
              <a:t>Purchaser not in good faith only takes rights of transferee</a:t>
            </a:r>
          </a:p>
          <a:p>
            <a:pPr lvl="1">
              <a:lnSpc>
                <a:spcPct val="90000"/>
              </a:lnSpc>
            </a:pPr>
            <a:r>
              <a:rPr lang="en-US" sz="2400"/>
              <a:t>Protects rightful owner</a:t>
            </a:r>
          </a:p>
          <a:p>
            <a:pPr>
              <a:lnSpc>
                <a:spcPct val="90000"/>
              </a:lnSpc>
            </a:pPr>
            <a:endParaRPr lang="en-US" sz="2800"/>
          </a:p>
        </p:txBody>
      </p:sp>
    </p:spTree>
  </p:cSld>
  <p:clrMapOvr>
    <a:masterClrMapping/>
  </p:clrMapOvr>
  <p:transition>
    <p:zoom/>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D8427198-52C4-4487-A3E2-1FB89814EDFF}" type="slidenum">
              <a:rPr lang="en-US"/>
              <a:pPr/>
              <a:t>12</a:t>
            </a:fld>
            <a:endParaRPr lang="en-US"/>
          </a:p>
        </p:txBody>
      </p:sp>
      <p:sp>
        <p:nvSpPr>
          <p:cNvPr id="35842" name="Rectangle 2"/>
          <p:cNvSpPr>
            <a:spLocks noGrp="1" noChangeArrowheads="1"/>
          </p:cNvSpPr>
          <p:nvPr>
            <p:ph type="title"/>
          </p:nvPr>
        </p:nvSpPr>
        <p:spPr>
          <a:xfrm>
            <a:off x="914400" y="228600"/>
            <a:ext cx="7772400" cy="1143000"/>
          </a:xfrm>
          <a:noFill/>
          <a:ln/>
          <a:effectLst>
            <a:outerShdw dist="35921" dir="2700000" algn="ctr" rotWithShape="0">
              <a:schemeClr val="bg2"/>
            </a:outerShdw>
          </a:effectLst>
        </p:spPr>
        <p:txBody>
          <a:bodyPr lIns="92075" tIns="46038" rIns="92075" bIns="46038" anchor="ctr"/>
          <a:lstStyle/>
          <a:p>
            <a:r>
              <a:rPr lang="en-US"/>
              <a:t>Types of Contracts:</a:t>
            </a:r>
            <a:br>
              <a:rPr lang="en-US"/>
            </a:br>
            <a:r>
              <a:rPr lang="en-US"/>
              <a:t>Shipment and Destination</a:t>
            </a:r>
          </a:p>
        </p:txBody>
      </p:sp>
      <p:sp>
        <p:nvSpPr>
          <p:cNvPr id="35843" name="Rectangle 3"/>
          <p:cNvSpPr>
            <a:spLocks noGrp="1" noChangeArrowheads="1"/>
          </p:cNvSpPr>
          <p:nvPr>
            <p:ph type="body" idx="1"/>
          </p:nvPr>
        </p:nvSpPr>
        <p:spPr>
          <a:xfrm>
            <a:off x="990600" y="2057400"/>
            <a:ext cx="7772400" cy="3505200"/>
          </a:xfrm>
          <a:noFill/>
          <a:ln/>
        </p:spPr>
        <p:txBody>
          <a:bodyPr lIns="92075" tIns="46038" rIns="92075" bIns="46038"/>
          <a:lstStyle/>
          <a:p>
            <a:pPr>
              <a:lnSpc>
                <a:spcPct val="90000"/>
              </a:lnSpc>
            </a:pPr>
            <a:r>
              <a:rPr lang="en-US" sz="2800"/>
              <a:t>Shipment Contract:  Contract calls for seller to ship goods by carrier, but not to deliver goods to named location</a:t>
            </a:r>
          </a:p>
          <a:p>
            <a:pPr lvl="1">
              <a:lnSpc>
                <a:spcPct val="90000"/>
              </a:lnSpc>
            </a:pPr>
            <a:r>
              <a:rPr lang="en-US" sz="2400"/>
              <a:t>Most common in international trade</a:t>
            </a:r>
          </a:p>
          <a:p>
            <a:pPr lvl="1">
              <a:lnSpc>
                <a:spcPct val="90000"/>
              </a:lnSpc>
            </a:pPr>
            <a:r>
              <a:rPr lang="en-US" sz="2400"/>
              <a:t>Presumption in favor of shipment </a:t>
            </a:r>
          </a:p>
          <a:p>
            <a:pPr lvl="1">
              <a:lnSpc>
                <a:spcPct val="90000"/>
              </a:lnSpc>
            </a:pPr>
            <a:r>
              <a:rPr lang="en-US" sz="2400"/>
              <a:t>Risk of loss passes when goods handed to carrier</a:t>
            </a:r>
          </a:p>
          <a:p>
            <a:pPr>
              <a:lnSpc>
                <a:spcPct val="90000"/>
              </a:lnSpc>
            </a:pPr>
            <a:r>
              <a:rPr lang="en-US" sz="2800"/>
              <a:t>Destination Contract:  Contract calls for seller to deliver goods to particular destination</a:t>
            </a:r>
          </a:p>
          <a:p>
            <a:pPr lvl="1">
              <a:lnSpc>
                <a:spcPct val="90000"/>
              </a:lnSpc>
            </a:pPr>
            <a:r>
              <a:rPr lang="en-US" sz="2400"/>
              <a:t>Greater responsibility on seller</a:t>
            </a:r>
          </a:p>
          <a:p>
            <a:pPr lvl="1">
              <a:lnSpc>
                <a:spcPct val="90000"/>
              </a:lnSpc>
            </a:pPr>
            <a:r>
              <a:rPr lang="en-US" sz="2400"/>
              <a:t>Risk passes when goods tendered to buyer at destination</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6"/>
          <p:cNvSpPr>
            <a:spLocks noGrp="1"/>
          </p:cNvSpPr>
          <p:nvPr>
            <p:ph type="sldNum" sz="quarter" idx="12"/>
          </p:nvPr>
        </p:nvSpPr>
        <p:spPr/>
        <p:txBody>
          <a:bodyPr/>
          <a:lstStyle/>
          <a:p>
            <a:fld id="{6128E497-E1ED-482F-9D3C-D57ADF64BB6A}" type="slidenum">
              <a:rPr lang="en-US"/>
              <a:pPr/>
              <a:t>13</a:t>
            </a:fld>
            <a:endParaRPr lang="en-US"/>
          </a:p>
        </p:txBody>
      </p:sp>
      <p:sp>
        <p:nvSpPr>
          <p:cNvPr id="48130" name="Rectangle 2"/>
          <p:cNvSpPr>
            <a:spLocks noGrp="1" noChangeArrowheads="1"/>
          </p:cNvSpPr>
          <p:nvPr>
            <p:ph type="title"/>
          </p:nvPr>
        </p:nvSpPr>
        <p:spPr>
          <a:noFill/>
          <a:ln/>
          <a:effectLst>
            <a:outerShdw dist="35921" dir="2700000" algn="ctr" rotWithShape="0">
              <a:schemeClr val="bg2"/>
            </a:outerShdw>
          </a:effectLst>
        </p:spPr>
        <p:txBody>
          <a:bodyPr lIns="92075" tIns="46038" rIns="92075" bIns="46038" anchor="ctr"/>
          <a:lstStyle/>
          <a:p>
            <a:r>
              <a:rPr lang="en-US"/>
              <a:t>Risk of loss under contracts</a:t>
            </a:r>
          </a:p>
        </p:txBody>
      </p:sp>
      <p:sp>
        <p:nvSpPr>
          <p:cNvPr id="48131" name="Rectangle 3"/>
          <p:cNvSpPr>
            <a:spLocks noGrp="1" noChangeArrowheads="1"/>
          </p:cNvSpPr>
          <p:nvPr>
            <p:ph type="body" sz="half" idx="1"/>
          </p:nvPr>
        </p:nvSpPr>
        <p:spPr>
          <a:xfrm>
            <a:off x="685800" y="2209800"/>
            <a:ext cx="3810000" cy="4114800"/>
          </a:xfrm>
          <a:noFill/>
          <a:ln/>
        </p:spPr>
        <p:txBody>
          <a:bodyPr lIns="92075" tIns="46038" rIns="92075" bIns="46038"/>
          <a:lstStyle/>
          <a:p>
            <a:r>
              <a:rPr lang="en-US"/>
              <a:t>Shipment contract: risk passes when goods are given to the first carrier</a:t>
            </a:r>
          </a:p>
          <a:p>
            <a:r>
              <a:rPr lang="en-US"/>
              <a:t>Presumption of shipment contract if not specified</a:t>
            </a:r>
          </a:p>
        </p:txBody>
      </p:sp>
      <p:sp>
        <p:nvSpPr>
          <p:cNvPr id="48132" name="Rectangle 4"/>
          <p:cNvSpPr>
            <a:spLocks noGrp="1" noChangeArrowheads="1"/>
          </p:cNvSpPr>
          <p:nvPr>
            <p:ph type="body" sz="half" idx="2"/>
          </p:nvPr>
        </p:nvSpPr>
        <p:spPr>
          <a:xfrm>
            <a:off x="4648200" y="2209800"/>
            <a:ext cx="3810000" cy="4114800"/>
          </a:xfrm>
          <a:noFill/>
          <a:ln/>
        </p:spPr>
        <p:txBody>
          <a:bodyPr lIns="92075" tIns="46038" rIns="92075" bIns="46038"/>
          <a:lstStyle/>
          <a:p>
            <a:r>
              <a:rPr lang="en-US"/>
              <a:t>Destination contract: risk passes when goods are given to buyer at destination point</a:t>
            </a:r>
          </a:p>
        </p:txBody>
      </p:sp>
    </p:spTree>
  </p:cSld>
  <p:clrMapOvr>
    <a:masterClrMapping/>
  </p:clrMapOvr>
  <p:transition>
    <p:zoom/>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10D4A7F2-3589-444C-87F2-537C088B7060}" type="slidenum">
              <a:rPr lang="en-US"/>
              <a:pPr/>
              <a:t>14</a:t>
            </a:fld>
            <a:endParaRPr lang="en-US"/>
          </a:p>
        </p:txBody>
      </p:sp>
      <p:sp>
        <p:nvSpPr>
          <p:cNvPr id="33794" name="Rectangle 2"/>
          <p:cNvSpPr>
            <a:spLocks noGrp="1" noChangeArrowheads="1"/>
          </p:cNvSpPr>
          <p:nvPr>
            <p:ph type="title"/>
          </p:nvPr>
        </p:nvSpPr>
        <p:spPr>
          <a:noFill/>
          <a:ln/>
          <a:effectLst>
            <a:outerShdw dist="35921" dir="2700000" algn="ctr" rotWithShape="0">
              <a:schemeClr val="bg2"/>
            </a:outerShdw>
          </a:effectLst>
        </p:spPr>
        <p:txBody>
          <a:bodyPr lIns="92075" tIns="46038" rIns="92075" bIns="46038" anchor="ctr"/>
          <a:lstStyle/>
          <a:p>
            <a:r>
              <a:rPr lang="en-US" dirty="0"/>
              <a:t>Trade </a:t>
            </a:r>
            <a:r>
              <a:rPr lang="en-US" dirty="0" smtClean="0"/>
              <a:t>Terms -- INCOTERMS</a:t>
            </a:r>
            <a:endParaRPr lang="en-US" dirty="0"/>
          </a:p>
        </p:txBody>
      </p:sp>
      <p:sp>
        <p:nvSpPr>
          <p:cNvPr id="33795" name="Rectangle 3"/>
          <p:cNvSpPr>
            <a:spLocks noGrp="1" noChangeArrowheads="1"/>
          </p:cNvSpPr>
          <p:nvPr>
            <p:ph type="body" idx="1"/>
          </p:nvPr>
        </p:nvSpPr>
        <p:spPr>
          <a:noFill/>
          <a:ln/>
        </p:spPr>
        <p:txBody>
          <a:bodyPr lIns="92075" tIns="46038" rIns="92075" bIns="46038"/>
          <a:lstStyle/>
          <a:p>
            <a:r>
              <a:rPr lang="en-US" dirty="0"/>
              <a:t>Responsibilities of buyer and seller need to be negotiated.  </a:t>
            </a:r>
          </a:p>
          <a:p>
            <a:r>
              <a:rPr lang="en-US" dirty="0"/>
              <a:t>Trade terms used as a short hand for assigned responsibilities and allocating when the risk passes from one party to another</a:t>
            </a:r>
            <a:r>
              <a:rPr lang="en-US" dirty="0" smtClean="0"/>
              <a:t>.</a:t>
            </a:r>
          </a:p>
          <a:p>
            <a:r>
              <a:rPr lang="en-US" dirty="0" smtClean="0"/>
              <a:t>Incoterms 2010 replace Incoterms 2000</a:t>
            </a: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6EE5FA02-4836-4FBE-8C94-CCA705198A6B}" type="slidenum">
              <a:rPr lang="en-US"/>
              <a:pPr/>
              <a:t>15</a:t>
            </a:fld>
            <a:endParaRPr lang="en-US"/>
          </a:p>
        </p:txBody>
      </p:sp>
      <p:sp>
        <p:nvSpPr>
          <p:cNvPr id="72706" name="Rectangle 2"/>
          <p:cNvSpPr>
            <a:spLocks noGrp="1" noChangeArrowheads="1"/>
          </p:cNvSpPr>
          <p:nvPr>
            <p:ph type="title"/>
          </p:nvPr>
        </p:nvSpPr>
        <p:spPr>
          <a:xfrm>
            <a:off x="990600" y="-381000"/>
            <a:ext cx="7793038" cy="1676400"/>
          </a:xfrm>
        </p:spPr>
        <p:txBody>
          <a:bodyPr/>
          <a:lstStyle/>
          <a:p>
            <a:r>
              <a:rPr lang="en-US" sz="4000" b="1" dirty="0" err="1" smtClean="0"/>
              <a:t>INCOTerms</a:t>
            </a:r>
            <a:r>
              <a:rPr lang="en-US" sz="4000" b="1" dirty="0" smtClean="0"/>
              <a:t> 2010:  </a:t>
            </a:r>
            <a:r>
              <a:rPr lang="en-US" sz="4000" b="1" dirty="0"/>
              <a:t>E Terms</a:t>
            </a:r>
          </a:p>
        </p:txBody>
      </p:sp>
      <p:sp>
        <p:nvSpPr>
          <p:cNvPr id="72707" name="Rectangle 3"/>
          <p:cNvSpPr>
            <a:spLocks noGrp="1" noChangeArrowheads="1"/>
          </p:cNvSpPr>
          <p:nvPr>
            <p:ph type="body" idx="1"/>
          </p:nvPr>
        </p:nvSpPr>
        <p:spPr>
          <a:xfrm>
            <a:off x="1066800" y="2438400"/>
            <a:ext cx="7772400" cy="3008313"/>
          </a:xfrm>
        </p:spPr>
        <p:txBody>
          <a:bodyPr/>
          <a:lstStyle/>
          <a:p>
            <a:pPr>
              <a:lnSpc>
                <a:spcPct val="90000"/>
              </a:lnSpc>
            </a:pPr>
            <a:r>
              <a:rPr lang="en-US" sz="2800" b="1" dirty="0">
                <a:cs typeface="Times New Roman" pitchFamily="18" charset="0"/>
              </a:rPr>
              <a:t>EXW – Ex works:  </a:t>
            </a:r>
            <a:r>
              <a:rPr lang="en-US" sz="2800" dirty="0">
                <a:cs typeface="Times New Roman" pitchFamily="18" charset="0"/>
              </a:rPr>
              <a:t>The seller's only responsibility is to make the goods available at the </a:t>
            </a:r>
            <a:r>
              <a:rPr lang="en-US" sz="2800" dirty="0" smtClean="0">
                <a:cs typeface="Times New Roman" pitchFamily="18" charset="0"/>
              </a:rPr>
              <a:t>named place. </a:t>
            </a:r>
            <a:r>
              <a:rPr lang="en-US" sz="2800" dirty="0">
                <a:cs typeface="Times New Roman" pitchFamily="18" charset="0"/>
              </a:rPr>
              <a:t>The buyer bears full costs of moving the goods from there to destination.  Risk shifts to buyer when goods made available by seller at named location</a:t>
            </a:r>
            <a:r>
              <a:rPr lang="en-US" sz="2800" dirty="0" smtClean="0">
                <a:cs typeface="Times New Roman" pitchFamily="18" charset="0"/>
              </a:rPr>
              <a:t>.  Use for all modes of transport</a:t>
            </a:r>
            <a:endParaRPr lang="en-US" sz="2800" dirty="0">
              <a:cs typeface="Times New Roman" pitchFamily="18" charset="0"/>
            </a:endParaRPr>
          </a:p>
          <a:p>
            <a:pPr>
              <a:lnSpc>
                <a:spcPct val="90000"/>
              </a:lnSpc>
              <a:buFont typeface="Wingdings" pitchFamily="2" charset="2"/>
              <a:buNone/>
            </a:pPr>
            <a:r>
              <a:rPr lang="en-US" sz="2800" dirty="0">
                <a:cs typeface="Times New Roman" pitchFamily="18" charset="0"/>
              </a:rPr>
              <a:t> </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4EA799A8-888C-4BCE-847A-E42FEEBABD45}" type="slidenum">
              <a:rPr lang="en-US"/>
              <a:pPr/>
              <a:t>16</a:t>
            </a:fld>
            <a:endParaRPr lang="en-US"/>
          </a:p>
        </p:txBody>
      </p:sp>
      <p:sp>
        <p:nvSpPr>
          <p:cNvPr id="75778" name="Rectangle 2"/>
          <p:cNvSpPr>
            <a:spLocks noGrp="1" noChangeArrowheads="1"/>
          </p:cNvSpPr>
          <p:nvPr>
            <p:ph type="title"/>
          </p:nvPr>
        </p:nvSpPr>
        <p:spPr/>
        <p:txBody>
          <a:bodyPr/>
          <a:lstStyle/>
          <a:p>
            <a:r>
              <a:rPr lang="en-US" sz="4000" b="1" dirty="0" err="1" smtClean="0"/>
              <a:t>INCOTerms</a:t>
            </a:r>
            <a:r>
              <a:rPr lang="en-US" sz="4000" b="1" dirty="0" smtClean="0"/>
              <a:t> 2010:  </a:t>
            </a:r>
            <a:r>
              <a:rPr lang="en-US" sz="4000" b="1" dirty="0"/>
              <a:t>F Terms</a:t>
            </a:r>
          </a:p>
        </p:txBody>
      </p:sp>
      <p:sp>
        <p:nvSpPr>
          <p:cNvPr id="75779" name="Rectangle 3"/>
          <p:cNvSpPr>
            <a:spLocks noGrp="1" noChangeArrowheads="1"/>
          </p:cNvSpPr>
          <p:nvPr>
            <p:ph type="body" idx="1"/>
          </p:nvPr>
        </p:nvSpPr>
        <p:spPr>
          <a:xfrm>
            <a:off x="1143000" y="2017713"/>
            <a:ext cx="7812088" cy="4306887"/>
          </a:xfrm>
        </p:spPr>
        <p:txBody>
          <a:bodyPr/>
          <a:lstStyle/>
          <a:p>
            <a:r>
              <a:rPr lang="en-US" sz="2000" b="1" dirty="0">
                <a:cs typeface="Times New Roman" pitchFamily="18" charset="0"/>
              </a:rPr>
              <a:t>FCA – Free carrier:  </a:t>
            </a:r>
            <a:r>
              <a:rPr lang="en-US" sz="2000" dirty="0">
                <a:cs typeface="Times New Roman" pitchFamily="18" charset="0"/>
              </a:rPr>
              <a:t>The seller delivers the goods, cleared for export, to the carrier selected by the buyer. The seller loads the goods if the carrier pickup is at seller's premises. Buyer then bears costs of moving the goods to destination.  Risk shifts to buyer when goods delivered to carrier</a:t>
            </a:r>
            <a:r>
              <a:rPr lang="en-US" sz="2000" dirty="0" smtClean="0">
                <a:cs typeface="Times New Roman" pitchFamily="18" charset="0"/>
              </a:rPr>
              <a:t>.  Use for all modes of transport.</a:t>
            </a:r>
            <a:endParaRPr lang="en-US" sz="2000" dirty="0">
              <a:cs typeface="Times New Roman" pitchFamily="18" charset="0"/>
            </a:endParaRPr>
          </a:p>
          <a:p>
            <a:r>
              <a:rPr lang="en-US" sz="2000" b="1" dirty="0" smtClean="0">
                <a:cs typeface="Times New Roman" pitchFamily="18" charset="0"/>
              </a:rPr>
              <a:t>*FAS </a:t>
            </a:r>
            <a:r>
              <a:rPr lang="en-US" sz="2000" b="1" dirty="0">
                <a:cs typeface="Times New Roman" pitchFamily="18" charset="0"/>
              </a:rPr>
              <a:t>– Free alongside ship:  </a:t>
            </a:r>
            <a:r>
              <a:rPr lang="en-US" sz="2000" dirty="0">
                <a:cs typeface="Times New Roman" pitchFamily="18" charset="0"/>
              </a:rPr>
              <a:t>The seller delivers the goods to the ship in origin port. Buyer then bears all transport costs.  Risk shifts to buyer when goods delivered alongside ship</a:t>
            </a:r>
            <a:r>
              <a:rPr lang="en-US" sz="2000" dirty="0" smtClean="0">
                <a:cs typeface="Times New Roman" pitchFamily="18" charset="0"/>
              </a:rPr>
              <a:t>.  Use only for ocean transport.</a:t>
            </a:r>
            <a:endParaRPr lang="en-US" sz="2000" dirty="0">
              <a:cs typeface="Times New Roman" pitchFamily="18" charset="0"/>
            </a:endParaRPr>
          </a:p>
          <a:p>
            <a:r>
              <a:rPr lang="en-US" sz="2000" b="1" dirty="0" smtClean="0">
                <a:cs typeface="Times New Roman" pitchFamily="18" charset="0"/>
              </a:rPr>
              <a:t>*FOB </a:t>
            </a:r>
            <a:r>
              <a:rPr lang="en-US" sz="2000" b="1" dirty="0">
                <a:cs typeface="Times New Roman" pitchFamily="18" charset="0"/>
              </a:rPr>
              <a:t>– Free on board:  </a:t>
            </a:r>
            <a:r>
              <a:rPr lang="en-US" sz="2000" dirty="0">
                <a:cs typeface="Times New Roman" pitchFamily="18" charset="0"/>
              </a:rPr>
              <a:t>The seller delivers the goods on board the ship and clears the goods for export.  Buyer then bears all transport costs.  Risk shifts to buyer when goods </a:t>
            </a:r>
            <a:r>
              <a:rPr lang="en-US" sz="2000" dirty="0" smtClean="0">
                <a:cs typeface="Times New Roman" pitchFamily="18" charset="0"/>
              </a:rPr>
              <a:t> are on ship.</a:t>
            </a:r>
            <a:r>
              <a:rPr lang="en-US" sz="2800" dirty="0">
                <a:cs typeface="Times New Roman" pitchFamily="18" charset="0"/>
              </a:rPr>
              <a:t> </a:t>
            </a:r>
            <a:r>
              <a:rPr lang="en-US" sz="2000" dirty="0" smtClean="0">
                <a:cs typeface="Times New Roman" pitchFamily="18" charset="0"/>
              </a:rPr>
              <a:t>Use only for ocean transport.</a:t>
            </a:r>
            <a:endParaRPr lang="en-US" sz="2800" dirty="0">
              <a:cs typeface="Times New Roman" pitchFamily="18" charset="0"/>
            </a:endParaRPr>
          </a:p>
          <a:p>
            <a:endParaRPr lang="en-US" sz="28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5CA2E381-09A3-4861-B705-024EDA2A617E}" type="slidenum">
              <a:rPr lang="en-US"/>
              <a:pPr/>
              <a:t>17</a:t>
            </a:fld>
            <a:endParaRPr lang="en-US"/>
          </a:p>
        </p:txBody>
      </p:sp>
      <p:sp>
        <p:nvSpPr>
          <p:cNvPr id="73730" name="Rectangle 2"/>
          <p:cNvSpPr>
            <a:spLocks noGrp="1" noChangeArrowheads="1"/>
          </p:cNvSpPr>
          <p:nvPr>
            <p:ph type="title"/>
          </p:nvPr>
        </p:nvSpPr>
        <p:spPr>
          <a:xfrm>
            <a:off x="990600" y="0"/>
            <a:ext cx="7793038" cy="1295400"/>
          </a:xfrm>
        </p:spPr>
        <p:txBody>
          <a:bodyPr/>
          <a:lstStyle/>
          <a:p>
            <a:r>
              <a:rPr lang="en-US" sz="4000" b="1" dirty="0" err="1" smtClean="0"/>
              <a:t>INCOTerms</a:t>
            </a:r>
            <a:r>
              <a:rPr lang="en-US" sz="4000" b="1" dirty="0" smtClean="0"/>
              <a:t> 2010:  </a:t>
            </a:r>
            <a:r>
              <a:rPr lang="en-US" sz="4000" b="1" dirty="0"/>
              <a:t>C Terms</a:t>
            </a:r>
          </a:p>
        </p:txBody>
      </p:sp>
      <p:sp>
        <p:nvSpPr>
          <p:cNvPr id="73731" name="Rectangle 3"/>
          <p:cNvSpPr>
            <a:spLocks noGrp="1" noChangeArrowheads="1"/>
          </p:cNvSpPr>
          <p:nvPr>
            <p:ph type="body" idx="1"/>
          </p:nvPr>
        </p:nvSpPr>
        <p:spPr>
          <a:xfrm>
            <a:off x="1143000" y="1524000"/>
            <a:ext cx="7772400" cy="4419600"/>
          </a:xfrm>
        </p:spPr>
        <p:txBody>
          <a:bodyPr/>
          <a:lstStyle/>
          <a:p>
            <a:pPr>
              <a:lnSpc>
                <a:spcPct val="90000"/>
              </a:lnSpc>
            </a:pPr>
            <a:r>
              <a:rPr lang="en-US" sz="2000" b="1" dirty="0" smtClean="0">
                <a:cs typeface="Times New Roman" pitchFamily="18" charset="0"/>
              </a:rPr>
              <a:t>*CFR </a:t>
            </a:r>
            <a:r>
              <a:rPr lang="en-US" sz="2000" b="1" dirty="0">
                <a:cs typeface="Times New Roman" pitchFamily="18" charset="0"/>
              </a:rPr>
              <a:t>– Cost &amp; freight:  </a:t>
            </a:r>
            <a:r>
              <a:rPr lang="en-US" sz="2000" dirty="0">
                <a:cs typeface="Times New Roman" pitchFamily="18" charset="0"/>
              </a:rPr>
              <a:t>The seller clears the goods for export and pays the costs of moving the goods to destination. Risk shifts to buyer when goods </a:t>
            </a:r>
            <a:r>
              <a:rPr lang="en-US" sz="2000" dirty="0" smtClean="0">
                <a:cs typeface="Times New Roman" pitchFamily="18" charset="0"/>
              </a:rPr>
              <a:t>are on ship. Use only for ocean transport.</a:t>
            </a:r>
            <a:endParaRPr lang="en-US" sz="2000" dirty="0">
              <a:cs typeface="Times New Roman" pitchFamily="18" charset="0"/>
            </a:endParaRPr>
          </a:p>
          <a:p>
            <a:pPr>
              <a:lnSpc>
                <a:spcPct val="90000"/>
              </a:lnSpc>
            </a:pPr>
            <a:r>
              <a:rPr lang="en-US" sz="2000" b="1" dirty="0" smtClean="0">
                <a:cs typeface="Times New Roman" pitchFamily="18" charset="0"/>
              </a:rPr>
              <a:t>*CIF </a:t>
            </a:r>
            <a:r>
              <a:rPr lang="en-US" sz="2000" b="1" dirty="0">
                <a:cs typeface="Times New Roman" pitchFamily="18" charset="0"/>
              </a:rPr>
              <a:t>– Cost, insurance &amp; freight:  </a:t>
            </a:r>
            <a:r>
              <a:rPr lang="en-US" sz="2000" dirty="0">
                <a:cs typeface="Times New Roman" pitchFamily="18" charset="0"/>
              </a:rPr>
              <a:t>The seller clears the goods for export and pays the costs of moving the goods to the port of destination. Risk shifts to buyer when goods </a:t>
            </a:r>
            <a:r>
              <a:rPr lang="en-US" sz="2000" dirty="0" smtClean="0">
                <a:cs typeface="Times New Roman" pitchFamily="18" charset="0"/>
              </a:rPr>
              <a:t>are on ship. </a:t>
            </a:r>
            <a:r>
              <a:rPr lang="en-US" sz="2000" dirty="0">
                <a:cs typeface="Times New Roman" pitchFamily="18" charset="0"/>
              </a:rPr>
              <a:t>Seller must purchase cargo insurance;  buyer can claim on policy</a:t>
            </a:r>
            <a:r>
              <a:rPr lang="en-US" sz="2000" dirty="0" smtClean="0">
                <a:cs typeface="Times New Roman" pitchFamily="18" charset="0"/>
              </a:rPr>
              <a:t>. Use only for ocean transport.</a:t>
            </a:r>
            <a:endParaRPr lang="en-US" sz="2000" dirty="0">
              <a:cs typeface="Times New Roman" pitchFamily="18" charset="0"/>
            </a:endParaRPr>
          </a:p>
          <a:p>
            <a:pPr>
              <a:lnSpc>
                <a:spcPct val="90000"/>
              </a:lnSpc>
            </a:pPr>
            <a:r>
              <a:rPr lang="en-US" sz="2000" b="1" dirty="0">
                <a:cs typeface="Times New Roman" pitchFamily="18" charset="0"/>
              </a:rPr>
              <a:t>CPT – Carriage paid to:  </a:t>
            </a:r>
            <a:r>
              <a:rPr lang="en-US" sz="2000" dirty="0">
                <a:cs typeface="Times New Roman" pitchFamily="18" charset="0"/>
              </a:rPr>
              <a:t>The seller pays for moving the goods to destination. Risk shifts to buyer when goods are transferred to the first carrier.  Buyer must procure own insurance</a:t>
            </a:r>
            <a:r>
              <a:rPr lang="en-US" sz="2000" dirty="0" smtClean="0">
                <a:cs typeface="Times New Roman" pitchFamily="18" charset="0"/>
              </a:rPr>
              <a:t>. Use for all modes.</a:t>
            </a:r>
            <a:endParaRPr lang="en-US" sz="2000" dirty="0">
              <a:cs typeface="Times New Roman" pitchFamily="18" charset="0"/>
            </a:endParaRPr>
          </a:p>
          <a:p>
            <a:pPr>
              <a:lnSpc>
                <a:spcPct val="90000"/>
              </a:lnSpc>
            </a:pPr>
            <a:r>
              <a:rPr lang="en-US" sz="2000" b="1" dirty="0">
                <a:cs typeface="Times New Roman" pitchFamily="18" charset="0"/>
              </a:rPr>
              <a:t>CIP – Carriage &amp; insurance paid to:  </a:t>
            </a:r>
            <a:r>
              <a:rPr lang="en-US" sz="2000" dirty="0">
                <a:cs typeface="Times New Roman" pitchFamily="18" charset="0"/>
              </a:rPr>
              <a:t>The seller pays for moving the goods to destination. Risk shifts to buyer when goods are transferred to the first carrier.  Seller must purchase   cargo insurance;  buyer can claim on policy</a:t>
            </a:r>
            <a:r>
              <a:rPr lang="en-US" sz="2000" dirty="0" smtClean="0">
                <a:cs typeface="Times New Roman" pitchFamily="18" charset="0"/>
              </a:rPr>
              <a:t>.  Use for all modes.</a:t>
            </a:r>
            <a:endParaRPr lang="en-US" sz="2000" dirty="0">
              <a:cs typeface="Times New Roman" pitchFamily="18"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F856D493-5B02-4CB1-92E8-36328AA9D3D1}" type="slidenum">
              <a:rPr lang="en-US"/>
              <a:pPr/>
              <a:t>18</a:t>
            </a:fld>
            <a:endParaRPr lang="en-US"/>
          </a:p>
        </p:txBody>
      </p:sp>
      <p:sp>
        <p:nvSpPr>
          <p:cNvPr id="74754" name="Rectangle 2"/>
          <p:cNvSpPr>
            <a:spLocks noGrp="1" noChangeArrowheads="1"/>
          </p:cNvSpPr>
          <p:nvPr>
            <p:ph type="title"/>
          </p:nvPr>
        </p:nvSpPr>
        <p:spPr>
          <a:xfrm>
            <a:off x="1066800" y="0"/>
            <a:ext cx="7640638" cy="1219200"/>
          </a:xfrm>
        </p:spPr>
        <p:txBody>
          <a:bodyPr/>
          <a:lstStyle/>
          <a:p>
            <a:r>
              <a:rPr lang="en-US" sz="4000" b="1" dirty="0" err="1" smtClean="0"/>
              <a:t>INCOTerms</a:t>
            </a:r>
            <a:r>
              <a:rPr lang="en-US" sz="4000" b="1" dirty="0" smtClean="0"/>
              <a:t> 2010:  </a:t>
            </a:r>
            <a:r>
              <a:rPr lang="en-US" sz="4000" b="1" dirty="0"/>
              <a:t>D </a:t>
            </a:r>
            <a:r>
              <a:rPr lang="en-US" sz="4000" b="1" dirty="0" smtClean="0"/>
              <a:t>Terms</a:t>
            </a:r>
            <a:endParaRPr lang="en-US" sz="4000" b="1" dirty="0"/>
          </a:p>
        </p:txBody>
      </p:sp>
      <p:sp>
        <p:nvSpPr>
          <p:cNvPr id="74755" name="Rectangle 3"/>
          <p:cNvSpPr>
            <a:spLocks noGrp="1" noChangeArrowheads="1"/>
          </p:cNvSpPr>
          <p:nvPr>
            <p:ph type="body" idx="1"/>
          </p:nvPr>
        </p:nvSpPr>
        <p:spPr>
          <a:xfrm>
            <a:off x="1143000" y="1981200"/>
            <a:ext cx="7696200" cy="3962400"/>
          </a:xfrm>
        </p:spPr>
        <p:txBody>
          <a:bodyPr/>
          <a:lstStyle/>
          <a:p>
            <a:pPr>
              <a:lnSpc>
                <a:spcPct val="90000"/>
              </a:lnSpc>
            </a:pPr>
            <a:r>
              <a:rPr lang="en-US" sz="2400" b="1" dirty="0" smtClean="0">
                <a:cs typeface="Times New Roman" pitchFamily="18" charset="0"/>
              </a:rPr>
              <a:t>DAP </a:t>
            </a:r>
            <a:r>
              <a:rPr lang="en-US" sz="2400" b="1" dirty="0">
                <a:cs typeface="Times New Roman" pitchFamily="18" charset="0"/>
              </a:rPr>
              <a:t>– Delivered at </a:t>
            </a:r>
            <a:r>
              <a:rPr lang="en-US" sz="2400" b="1" dirty="0" smtClean="0">
                <a:cs typeface="Times New Roman" pitchFamily="18" charset="0"/>
              </a:rPr>
              <a:t>place:</a:t>
            </a:r>
            <a:r>
              <a:rPr lang="en-US" sz="2000" b="1" dirty="0" smtClean="0">
                <a:cs typeface="Times New Roman" pitchFamily="18" charset="0"/>
              </a:rPr>
              <a:t>  </a:t>
            </a:r>
            <a:r>
              <a:rPr lang="en-US" sz="2000" dirty="0">
                <a:cs typeface="Times New Roman" pitchFamily="18" charset="0"/>
              </a:rPr>
              <a:t>Seller transports goods to </a:t>
            </a:r>
            <a:r>
              <a:rPr lang="en-US" sz="2000" dirty="0" smtClean="0">
                <a:cs typeface="Times New Roman" pitchFamily="18" charset="0"/>
              </a:rPr>
              <a:t>named destination. Seller pays transport costs.  </a:t>
            </a:r>
            <a:r>
              <a:rPr lang="en-US" sz="2000" dirty="0">
                <a:cs typeface="Times New Roman" pitchFamily="18" charset="0"/>
              </a:rPr>
              <a:t>Risk shifts when goods </a:t>
            </a:r>
            <a:r>
              <a:rPr lang="en-US" sz="2000" dirty="0" smtClean="0">
                <a:cs typeface="Times New Roman" pitchFamily="18" charset="0"/>
              </a:rPr>
              <a:t>delivered to </a:t>
            </a:r>
            <a:r>
              <a:rPr lang="en-US" sz="2000" dirty="0">
                <a:cs typeface="Times New Roman" pitchFamily="18" charset="0"/>
              </a:rPr>
              <a:t>buyer at </a:t>
            </a:r>
            <a:r>
              <a:rPr lang="en-US" sz="2000" dirty="0" smtClean="0">
                <a:cs typeface="Times New Roman" pitchFamily="18" charset="0"/>
              </a:rPr>
              <a:t>destination.  Use for all modes of transport.</a:t>
            </a:r>
          </a:p>
          <a:p>
            <a:pPr>
              <a:lnSpc>
                <a:spcPct val="90000"/>
              </a:lnSpc>
            </a:pPr>
            <a:r>
              <a:rPr lang="en-US" sz="2400" b="1" dirty="0" smtClean="0">
                <a:cs typeface="Times New Roman" pitchFamily="18" charset="0"/>
              </a:rPr>
              <a:t>DAT – Delivered at terminal: </a:t>
            </a:r>
            <a:r>
              <a:rPr lang="en-US" sz="2000" dirty="0" smtClean="0">
                <a:cs typeface="Times New Roman" pitchFamily="18" charset="0"/>
              </a:rPr>
              <a:t>Seller pays for transport to destination terminal and unloading.  Risk shifts when goods delivered at terminal.  Use for all modes of transport.</a:t>
            </a:r>
          </a:p>
          <a:p>
            <a:pPr>
              <a:lnSpc>
                <a:spcPct val="90000"/>
              </a:lnSpc>
            </a:pPr>
            <a:r>
              <a:rPr lang="en-US" sz="2400" b="1" dirty="0" smtClean="0">
                <a:cs typeface="Times New Roman" pitchFamily="18" charset="0"/>
              </a:rPr>
              <a:t>DDP – Delivered duty paid:  </a:t>
            </a:r>
            <a:r>
              <a:rPr lang="en-US" sz="2000" dirty="0" smtClean="0">
                <a:cs typeface="Times New Roman" pitchFamily="18" charset="0"/>
              </a:rPr>
              <a:t>Seller delivers  goods - cleared for import - to buyer at destination. Seller bears costs and risks of moving goods to destination, including customs duties and taxes.  Risk shifts to buyer when goods delivered at specified location.  Use for all modes.</a:t>
            </a:r>
          </a:p>
          <a:p>
            <a:pPr>
              <a:lnSpc>
                <a:spcPct val="90000"/>
              </a:lnSpc>
            </a:pPr>
            <a:endParaRPr lang="en-US" sz="2000" dirty="0">
              <a:cs typeface="Times New Roman" pitchFamily="18"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8816269A-FB53-40F0-A9A2-2428203F9154}" type="slidenum">
              <a:rPr lang="en-US"/>
              <a:pPr/>
              <a:t>19</a:t>
            </a:fld>
            <a:endParaRPr lang="en-US"/>
          </a:p>
        </p:txBody>
      </p:sp>
      <p:sp>
        <p:nvSpPr>
          <p:cNvPr id="46082" name="Rectangle 2"/>
          <p:cNvSpPr>
            <a:spLocks noGrp="1" noChangeArrowheads="1"/>
          </p:cNvSpPr>
          <p:nvPr>
            <p:ph type="title"/>
          </p:nvPr>
        </p:nvSpPr>
        <p:spPr>
          <a:xfrm>
            <a:off x="914400" y="304800"/>
            <a:ext cx="7772400" cy="1143000"/>
          </a:xfrm>
          <a:noFill/>
          <a:ln/>
          <a:effectLst>
            <a:outerShdw dist="35921" dir="2700000" algn="ctr" rotWithShape="0">
              <a:schemeClr val="bg2"/>
            </a:outerShdw>
          </a:effectLst>
        </p:spPr>
        <p:txBody>
          <a:bodyPr lIns="92075" tIns="46038" rIns="92075" bIns="46038" anchor="ctr"/>
          <a:lstStyle/>
          <a:p>
            <a:r>
              <a:rPr lang="en-US"/>
              <a:t>Measurement of damages in CIF contract</a:t>
            </a:r>
          </a:p>
        </p:txBody>
      </p:sp>
      <p:sp>
        <p:nvSpPr>
          <p:cNvPr id="46083" name="Rectangle 3"/>
          <p:cNvSpPr>
            <a:spLocks noGrp="1" noChangeArrowheads="1"/>
          </p:cNvSpPr>
          <p:nvPr>
            <p:ph type="body" idx="1"/>
          </p:nvPr>
        </p:nvSpPr>
        <p:spPr>
          <a:xfrm>
            <a:off x="457200" y="2057400"/>
            <a:ext cx="7772400" cy="4267200"/>
          </a:xfrm>
          <a:noFill/>
          <a:ln/>
        </p:spPr>
        <p:txBody>
          <a:bodyPr lIns="92075" tIns="46038" rIns="92075" bIns="46038"/>
          <a:lstStyle/>
          <a:p>
            <a:r>
              <a:rPr lang="en-US" i="1" u="sng"/>
              <a:t>Seaver v. Lindsay</a:t>
            </a:r>
            <a:r>
              <a:rPr lang="en-US" u="sng"/>
              <a:t> </a:t>
            </a:r>
            <a:r>
              <a:rPr lang="en-US"/>
              <a:t>:  U.S. rule: damages measured by the market price of the goods at the port of shipment on that date </a:t>
            </a:r>
          </a:p>
          <a:p>
            <a:r>
              <a:rPr lang="en-US" i="1" u="sng"/>
              <a:t>Sharpe &amp; Co. v. Nosawa &amp; Co.</a:t>
            </a:r>
            <a:r>
              <a:rPr lang="en-US"/>
              <a:t>:  English rule:  damages measured at date and location of delivery</a:t>
            </a:r>
            <a:endParaRPr lang="en-US" i="1" u="sng"/>
          </a:p>
        </p:txBody>
      </p:sp>
    </p:spTree>
  </p:cSld>
  <p:clrMapOvr>
    <a:masterClrMapping/>
  </p:clrMapOvr>
  <p:transition>
    <p:zoom/>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A2CF3854-45FA-4E83-8061-02EFA730FD8B}" type="slidenum">
              <a:rPr lang="en-US"/>
              <a:pPr/>
              <a:t>2</a:t>
            </a:fld>
            <a:endParaRPr lang="en-US"/>
          </a:p>
        </p:txBody>
      </p:sp>
      <p:sp>
        <p:nvSpPr>
          <p:cNvPr id="7170" name="Rectangle 2"/>
          <p:cNvSpPr>
            <a:spLocks noGrp="1" noChangeArrowheads="1"/>
          </p:cNvSpPr>
          <p:nvPr>
            <p:ph type="title"/>
          </p:nvPr>
        </p:nvSpPr>
        <p:spPr>
          <a:xfrm>
            <a:off x="1066800" y="304800"/>
            <a:ext cx="7772400" cy="1143000"/>
          </a:xfrm>
          <a:noFill/>
          <a:ln/>
          <a:effectLst>
            <a:outerShdw dist="35921" dir="2700000" algn="ctr" rotWithShape="0">
              <a:schemeClr val="bg2"/>
            </a:outerShdw>
          </a:effectLst>
        </p:spPr>
        <p:txBody>
          <a:bodyPr lIns="92075" tIns="46038" rIns="92075" bIns="46038" anchor="ctr"/>
          <a:lstStyle/>
          <a:p>
            <a:r>
              <a:rPr lang="en-US"/>
              <a:t>Contracts as a way to </a:t>
            </a:r>
            <a:br>
              <a:rPr lang="en-US"/>
            </a:br>
            <a:r>
              <a:rPr lang="en-US"/>
              <a:t>manage risk</a:t>
            </a:r>
          </a:p>
        </p:txBody>
      </p:sp>
      <p:sp>
        <p:nvSpPr>
          <p:cNvPr id="7171" name="Rectangle 3"/>
          <p:cNvSpPr>
            <a:spLocks noGrp="1" noChangeArrowheads="1"/>
          </p:cNvSpPr>
          <p:nvPr>
            <p:ph type="body" idx="1"/>
          </p:nvPr>
        </p:nvSpPr>
        <p:spPr>
          <a:xfrm>
            <a:off x="1182688" y="2474913"/>
            <a:ext cx="7772400" cy="3657600"/>
          </a:xfrm>
          <a:noFill/>
          <a:ln/>
        </p:spPr>
        <p:txBody>
          <a:bodyPr lIns="92075" tIns="46038" rIns="92075" bIns="46038"/>
          <a:lstStyle/>
          <a:p>
            <a:r>
              <a:rPr lang="en-US" sz="2800"/>
              <a:t>Negotiate terms to fit specific transaction</a:t>
            </a:r>
          </a:p>
          <a:p>
            <a:r>
              <a:rPr lang="en-US" sz="2800"/>
              <a:t>Allocate risk - moving goods and money</a:t>
            </a:r>
          </a:p>
          <a:p>
            <a:r>
              <a:rPr lang="en-US" sz="2800"/>
              <a:t>Fix performance obligation and responsibilities</a:t>
            </a:r>
          </a:p>
          <a:p>
            <a:r>
              <a:rPr lang="en-US" sz="2800"/>
              <a:t>Fix price and quality</a:t>
            </a:r>
          </a:p>
          <a:p>
            <a:r>
              <a:rPr lang="en-US" sz="2800"/>
              <a:t>Make sure understanding is reflected in contract</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C4202D6B-C8AB-4A3C-8A1B-E03489B5EBD5}" type="slidenum">
              <a:rPr lang="en-US"/>
              <a:pPr/>
              <a:t>20</a:t>
            </a:fld>
            <a:endParaRPr lang="en-US"/>
          </a:p>
        </p:txBody>
      </p:sp>
      <p:sp>
        <p:nvSpPr>
          <p:cNvPr id="61442" name="Rectangle 2"/>
          <p:cNvSpPr>
            <a:spLocks noGrp="1" noChangeArrowheads="1"/>
          </p:cNvSpPr>
          <p:nvPr>
            <p:ph type="title"/>
          </p:nvPr>
        </p:nvSpPr>
        <p:spPr>
          <a:xfrm>
            <a:off x="1371600" y="381000"/>
            <a:ext cx="7772400" cy="1219200"/>
          </a:xfrm>
        </p:spPr>
        <p:txBody>
          <a:bodyPr/>
          <a:lstStyle/>
          <a:p>
            <a:r>
              <a:rPr lang="en-US"/>
              <a:t>Electronic Data Interchange (EDI)</a:t>
            </a:r>
          </a:p>
        </p:txBody>
      </p:sp>
      <p:sp>
        <p:nvSpPr>
          <p:cNvPr id="61443" name="Rectangle 3"/>
          <p:cNvSpPr>
            <a:spLocks noGrp="1" noChangeArrowheads="1"/>
          </p:cNvSpPr>
          <p:nvPr>
            <p:ph type="body" idx="1"/>
          </p:nvPr>
        </p:nvSpPr>
        <p:spPr>
          <a:xfrm>
            <a:off x="1182688" y="2543175"/>
            <a:ext cx="7772400" cy="3589338"/>
          </a:xfrm>
        </p:spPr>
        <p:txBody>
          <a:bodyPr/>
          <a:lstStyle/>
          <a:p>
            <a:pPr>
              <a:lnSpc>
                <a:spcPct val="90000"/>
              </a:lnSpc>
            </a:pPr>
            <a:r>
              <a:rPr lang="en-US" sz="2800"/>
              <a:t>Trade documents filed electronically</a:t>
            </a:r>
          </a:p>
          <a:p>
            <a:pPr>
              <a:lnSpc>
                <a:spcPct val="90000"/>
              </a:lnSpc>
            </a:pPr>
            <a:r>
              <a:rPr lang="en-US" sz="2800"/>
              <a:t>Faster transmission;  parties can track goods and adjust documents as necessary;  reduce preparation of multiple copies</a:t>
            </a:r>
          </a:p>
          <a:p>
            <a:pPr>
              <a:lnSpc>
                <a:spcPct val="90000"/>
              </a:lnSpc>
            </a:pPr>
            <a:r>
              <a:rPr lang="en-US" sz="2800"/>
              <a:t>Security issues:</a:t>
            </a:r>
          </a:p>
          <a:p>
            <a:pPr lvl="1">
              <a:lnSpc>
                <a:spcPct val="90000"/>
              </a:lnSpc>
            </a:pPr>
            <a:r>
              <a:rPr lang="en-US" sz="2400"/>
              <a:t>Digital signature laws should help</a:t>
            </a:r>
          </a:p>
          <a:p>
            <a:pPr lvl="1">
              <a:lnSpc>
                <a:spcPct val="90000"/>
              </a:lnSpc>
            </a:pPr>
            <a:r>
              <a:rPr lang="en-US" sz="2400"/>
              <a:t>Unauthorized access problem</a:t>
            </a:r>
          </a:p>
          <a:p>
            <a:pPr lvl="1">
              <a:lnSpc>
                <a:spcPct val="90000"/>
              </a:lnSpc>
            </a:pPr>
            <a:r>
              <a:rPr lang="en-US" sz="2400"/>
              <a:t>Liability issues</a:t>
            </a:r>
          </a:p>
          <a:p>
            <a:pPr lvl="1">
              <a:lnSpc>
                <a:spcPct val="90000"/>
              </a:lnSpc>
            </a:pPr>
            <a:r>
              <a:rPr lang="en-US" sz="2400"/>
              <a:t>Lack of standardization for electronic documents</a:t>
            </a:r>
          </a:p>
          <a:p>
            <a:pPr lvl="1">
              <a:lnSpc>
                <a:spcPct val="90000"/>
              </a:lnSpc>
            </a:pPr>
            <a:endParaRPr lang="en-US" sz="240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73E16B7D-9EEC-445F-BD71-E84FCF036962}" type="slidenum">
              <a:rPr lang="en-US"/>
              <a:pPr/>
              <a:t>21</a:t>
            </a:fld>
            <a:endParaRPr lang="en-US"/>
          </a:p>
        </p:txBody>
      </p:sp>
      <p:sp>
        <p:nvSpPr>
          <p:cNvPr id="54274" name="Rectangle 2"/>
          <p:cNvSpPr>
            <a:spLocks noGrp="1" noChangeArrowheads="1"/>
          </p:cNvSpPr>
          <p:nvPr>
            <p:ph type="title"/>
          </p:nvPr>
        </p:nvSpPr>
        <p:spPr>
          <a:noFill/>
          <a:ln/>
          <a:effectLst>
            <a:outerShdw dist="35921" dir="2700000" algn="ctr" rotWithShape="0">
              <a:schemeClr val="bg2"/>
            </a:outerShdw>
          </a:effectLst>
        </p:spPr>
        <p:txBody>
          <a:bodyPr lIns="92075" tIns="46038" rIns="92075" bIns="46038" anchor="ctr"/>
          <a:lstStyle/>
          <a:p>
            <a:r>
              <a:rPr lang="en-US"/>
              <a:t>Basic concepts</a:t>
            </a:r>
          </a:p>
        </p:txBody>
      </p:sp>
      <p:sp>
        <p:nvSpPr>
          <p:cNvPr id="54275" name="Rectangle 3"/>
          <p:cNvSpPr>
            <a:spLocks noGrp="1" noChangeArrowheads="1"/>
          </p:cNvSpPr>
          <p:nvPr>
            <p:ph type="body" idx="1"/>
          </p:nvPr>
        </p:nvSpPr>
        <p:spPr>
          <a:noFill/>
          <a:ln/>
        </p:spPr>
        <p:txBody>
          <a:bodyPr lIns="92075" tIns="46038" rIns="92075" bIns="46038"/>
          <a:lstStyle/>
          <a:p>
            <a:pPr>
              <a:lnSpc>
                <a:spcPct val="90000"/>
              </a:lnSpc>
            </a:pPr>
            <a:r>
              <a:rPr lang="en-US" sz="2800"/>
              <a:t>Negotiate explicit terms: price and clear responsibilities of parties</a:t>
            </a:r>
          </a:p>
          <a:p>
            <a:pPr>
              <a:lnSpc>
                <a:spcPct val="90000"/>
              </a:lnSpc>
            </a:pPr>
            <a:r>
              <a:rPr lang="en-US" sz="2800"/>
              <a:t>Reference clear set of trade terms;  avoid attempts to “customize” terms</a:t>
            </a:r>
          </a:p>
          <a:p>
            <a:pPr>
              <a:lnSpc>
                <a:spcPct val="90000"/>
              </a:lnSpc>
            </a:pPr>
            <a:r>
              <a:rPr lang="en-US" sz="2800"/>
              <a:t>General presumption that contract is a shipment contract</a:t>
            </a:r>
          </a:p>
          <a:p>
            <a:pPr>
              <a:lnSpc>
                <a:spcPct val="90000"/>
              </a:lnSpc>
            </a:pPr>
            <a:r>
              <a:rPr lang="en-US" sz="2800"/>
              <a:t>Parties may create destination contract</a:t>
            </a:r>
          </a:p>
          <a:p>
            <a:pPr lvl="1">
              <a:lnSpc>
                <a:spcPct val="90000"/>
              </a:lnSpc>
            </a:pPr>
            <a:r>
              <a:rPr lang="en-US" sz="2400"/>
              <a:t>more expensive</a:t>
            </a:r>
          </a:p>
          <a:p>
            <a:pPr lvl="1">
              <a:lnSpc>
                <a:spcPct val="90000"/>
              </a:lnSpc>
            </a:pPr>
            <a:r>
              <a:rPr lang="en-US" sz="2400"/>
              <a:t>parties may feel extra expense worthwhile</a:t>
            </a:r>
          </a:p>
        </p:txBody>
      </p:sp>
    </p:spTree>
  </p:cSld>
  <p:clrMapOvr>
    <a:masterClrMapping/>
  </p:clrMapOvr>
  <p:transition>
    <p:zoom/>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1F6C2667-3822-4DB3-A8A8-387845DF19FB}" type="slidenum">
              <a:rPr lang="en-US"/>
              <a:pPr/>
              <a:t>22</a:t>
            </a:fld>
            <a:endParaRPr lang="en-US"/>
          </a:p>
        </p:txBody>
      </p:sp>
      <p:sp>
        <p:nvSpPr>
          <p:cNvPr id="31746" name="Rectangle 2"/>
          <p:cNvSpPr>
            <a:spLocks noGrp="1" noChangeArrowheads="1"/>
          </p:cNvSpPr>
          <p:nvPr>
            <p:ph type="title"/>
          </p:nvPr>
        </p:nvSpPr>
        <p:spPr>
          <a:xfrm>
            <a:off x="1143000" y="304800"/>
            <a:ext cx="7793038" cy="1143000"/>
          </a:xfrm>
          <a:noFill/>
          <a:ln/>
          <a:effectLst>
            <a:outerShdw dist="35921" dir="2700000" algn="ctr" rotWithShape="0">
              <a:schemeClr val="bg2"/>
            </a:outerShdw>
          </a:effectLst>
        </p:spPr>
        <p:txBody>
          <a:bodyPr lIns="92075" tIns="46038" rIns="92075" bIns="46038" anchor="ctr"/>
          <a:lstStyle/>
          <a:p>
            <a:r>
              <a:rPr lang="en-US" i="1" u="sng"/>
              <a:t>Banque de Depots v. Ferroligas</a:t>
            </a:r>
          </a:p>
        </p:txBody>
      </p:sp>
      <p:sp>
        <p:nvSpPr>
          <p:cNvPr id="31747" name="Rectangle 3"/>
          <p:cNvSpPr>
            <a:spLocks noGrp="1" noChangeArrowheads="1"/>
          </p:cNvSpPr>
          <p:nvPr>
            <p:ph type="body" idx="1"/>
          </p:nvPr>
        </p:nvSpPr>
        <p:spPr>
          <a:xfrm>
            <a:off x="1143000" y="1828800"/>
            <a:ext cx="7772400" cy="4114800"/>
          </a:xfrm>
          <a:noFill/>
          <a:ln/>
        </p:spPr>
        <p:txBody>
          <a:bodyPr lIns="92075" tIns="46038" rIns="92075" bIns="46038"/>
          <a:lstStyle/>
          <a:p>
            <a:pPr>
              <a:lnSpc>
                <a:spcPct val="90000"/>
              </a:lnSpc>
            </a:pPr>
            <a:r>
              <a:rPr lang="en-US" sz="2400"/>
              <a:t>Facts: Bank gets court order to seize Bozel’s calcium silicon in La. to settle debt owed by Bozel </a:t>
            </a:r>
          </a:p>
          <a:p>
            <a:pPr lvl="1">
              <a:lnSpc>
                <a:spcPct val="90000"/>
              </a:lnSpc>
            </a:pPr>
            <a:r>
              <a:rPr lang="en-US" sz="2400"/>
              <a:t>Documents for the calcium silicon were held by other banks.</a:t>
            </a:r>
          </a:p>
          <a:p>
            <a:pPr>
              <a:lnSpc>
                <a:spcPct val="90000"/>
              </a:lnSpc>
            </a:pPr>
            <a:r>
              <a:rPr lang="en-US" sz="2400"/>
              <a:t>Issue:  Is bank that seized the goods without the documents of title entitled to them for payment of money owed?</a:t>
            </a:r>
          </a:p>
          <a:p>
            <a:pPr>
              <a:lnSpc>
                <a:spcPct val="90000"/>
              </a:lnSpc>
            </a:pPr>
            <a:r>
              <a:rPr lang="en-US" sz="2400"/>
              <a:t>Decision: No. </a:t>
            </a:r>
          </a:p>
          <a:p>
            <a:pPr>
              <a:lnSpc>
                <a:spcPct val="90000"/>
              </a:lnSpc>
            </a:pPr>
            <a:r>
              <a:rPr lang="en-US" sz="2400"/>
              <a:t>Reasons:</a:t>
            </a:r>
          </a:p>
          <a:p>
            <a:pPr lvl="1">
              <a:lnSpc>
                <a:spcPct val="90000"/>
              </a:lnSpc>
            </a:pPr>
            <a:r>
              <a:rPr lang="en-US" sz="2400"/>
              <a:t>The party that controls the documents controls the goods.</a:t>
            </a:r>
          </a:p>
          <a:p>
            <a:pPr lvl="1">
              <a:lnSpc>
                <a:spcPct val="90000"/>
              </a:lnSpc>
            </a:pPr>
            <a:r>
              <a:rPr lang="en-US" sz="2400"/>
              <a:t> Legal “capture” of documents prerequisite to seizure of goods</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A909B783-1F63-49E3-8FDA-BA3520D37563}" type="slidenum">
              <a:rPr lang="en-US"/>
              <a:pPr/>
              <a:t>23</a:t>
            </a:fld>
            <a:endParaRPr lang="en-US"/>
          </a:p>
        </p:txBody>
      </p:sp>
      <p:sp>
        <p:nvSpPr>
          <p:cNvPr id="37890" name="Rectangle 2"/>
          <p:cNvSpPr>
            <a:spLocks noGrp="1" noChangeArrowheads="1"/>
          </p:cNvSpPr>
          <p:nvPr>
            <p:ph type="title"/>
          </p:nvPr>
        </p:nvSpPr>
        <p:spPr>
          <a:xfrm>
            <a:off x="990600" y="152400"/>
            <a:ext cx="7696200" cy="1447800"/>
          </a:xfrm>
          <a:noFill/>
          <a:ln/>
          <a:effectLst>
            <a:outerShdw dist="35921" dir="2700000" algn="ctr" rotWithShape="0">
              <a:schemeClr val="bg2"/>
            </a:outerShdw>
          </a:effectLst>
        </p:spPr>
        <p:txBody>
          <a:bodyPr lIns="92075" tIns="46038" rIns="92075" bIns="46038" anchor="ctr"/>
          <a:lstStyle/>
          <a:p>
            <a:r>
              <a:rPr lang="en-US" i="1" u="sng"/>
              <a:t>Biddell Brothers v. Clemens Horst</a:t>
            </a:r>
            <a:endParaRPr lang="en-US" i="1"/>
          </a:p>
        </p:txBody>
      </p:sp>
      <p:sp>
        <p:nvSpPr>
          <p:cNvPr id="37891" name="Rectangle 3"/>
          <p:cNvSpPr>
            <a:spLocks noGrp="1" noChangeArrowheads="1"/>
          </p:cNvSpPr>
          <p:nvPr>
            <p:ph type="body" idx="1"/>
          </p:nvPr>
        </p:nvSpPr>
        <p:spPr>
          <a:xfrm>
            <a:off x="381000" y="2133600"/>
            <a:ext cx="8458200" cy="3505200"/>
          </a:xfrm>
          <a:noFill/>
          <a:ln/>
        </p:spPr>
        <p:txBody>
          <a:bodyPr lIns="92075" tIns="46038" rIns="92075" bIns="46038"/>
          <a:lstStyle/>
          <a:p>
            <a:pPr>
              <a:lnSpc>
                <a:spcPct val="90000"/>
              </a:lnSpc>
            </a:pPr>
            <a:r>
              <a:rPr lang="en-US" sz="2400" b="1"/>
              <a:t>Facts:</a:t>
            </a:r>
            <a:r>
              <a:rPr lang="en-US" sz="2400"/>
              <a:t>  CIF contract for sale of hops to be shipped to London</a:t>
            </a:r>
          </a:p>
          <a:p>
            <a:pPr lvl="1">
              <a:lnSpc>
                <a:spcPct val="90000"/>
              </a:lnSpc>
            </a:pPr>
            <a:r>
              <a:rPr lang="en-US" sz="2400"/>
              <a:t>Buyer insisted on right to inspect goods before payment</a:t>
            </a:r>
          </a:p>
          <a:p>
            <a:pPr lvl="1">
              <a:lnSpc>
                <a:spcPct val="90000"/>
              </a:lnSpc>
            </a:pPr>
            <a:r>
              <a:rPr lang="en-US" sz="2400"/>
              <a:t>Seller insisted on payment upon presentation of documents</a:t>
            </a:r>
          </a:p>
          <a:p>
            <a:pPr lvl="1">
              <a:lnSpc>
                <a:spcPct val="90000"/>
              </a:lnSpc>
            </a:pPr>
            <a:r>
              <a:rPr lang="en-US" sz="2400"/>
              <a:t>Seller refuses to ship;  buyer sues</a:t>
            </a:r>
          </a:p>
          <a:p>
            <a:pPr>
              <a:lnSpc>
                <a:spcPct val="90000"/>
              </a:lnSpc>
            </a:pPr>
            <a:r>
              <a:rPr lang="en-US" sz="2400" b="1"/>
              <a:t>Issue:</a:t>
            </a:r>
            <a:r>
              <a:rPr lang="en-US" sz="2400"/>
              <a:t>  Has buyer right to inspect the goods before payment?</a:t>
            </a:r>
          </a:p>
          <a:p>
            <a:pPr>
              <a:lnSpc>
                <a:spcPct val="90000"/>
              </a:lnSpc>
            </a:pPr>
            <a:r>
              <a:rPr lang="en-US" sz="2400" b="1"/>
              <a:t>Decision:</a:t>
            </a:r>
            <a:r>
              <a:rPr lang="en-US" sz="2400"/>
              <a:t>  Not under standard CIF contract</a:t>
            </a:r>
          </a:p>
          <a:p>
            <a:pPr>
              <a:lnSpc>
                <a:spcPct val="90000"/>
              </a:lnSpc>
            </a:pPr>
            <a:r>
              <a:rPr lang="en-US" sz="2400" b="1"/>
              <a:t>Reasons:</a:t>
            </a:r>
            <a:r>
              <a:rPr lang="en-US" sz="2400"/>
              <a:t>  Buyer obligated to pay upon presentation of the documents</a:t>
            </a:r>
          </a:p>
          <a:p>
            <a:pPr>
              <a:lnSpc>
                <a:spcPct val="90000"/>
              </a:lnSpc>
            </a:pPr>
            <a:endParaRPr lang="en-US" sz="2800"/>
          </a:p>
        </p:txBody>
      </p:sp>
    </p:spTree>
  </p:cSld>
  <p:clrMapOvr>
    <a:masterClrMapping/>
  </p:clrMapOvr>
  <p:transition>
    <p:zoom/>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F7095F52-E56E-4836-B84B-1A4D78AEDC0D}" type="slidenum">
              <a:rPr lang="en-US"/>
              <a:pPr/>
              <a:t>24</a:t>
            </a:fld>
            <a:endParaRPr lang="en-US"/>
          </a:p>
        </p:txBody>
      </p:sp>
      <p:sp>
        <p:nvSpPr>
          <p:cNvPr id="41986" name="Rectangle 2"/>
          <p:cNvSpPr>
            <a:spLocks noGrp="1" noChangeArrowheads="1"/>
          </p:cNvSpPr>
          <p:nvPr>
            <p:ph type="title"/>
          </p:nvPr>
        </p:nvSpPr>
        <p:spPr>
          <a:xfrm>
            <a:off x="1143000" y="0"/>
            <a:ext cx="7793038" cy="1531938"/>
          </a:xfrm>
          <a:noFill/>
          <a:ln/>
          <a:effectLst>
            <a:outerShdw dist="35921" dir="2700000" algn="ctr" rotWithShape="0">
              <a:schemeClr val="bg2"/>
            </a:outerShdw>
          </a:effectLst>
        </p:spPr>
        <p:txBody>
          <a:bodyPr lIns="92075" tIns="46038" rIns="92075" bIns="46038" anchor="ctr"/>
          <a:lstStyle/>
          <a:p>
            <a:r>
              <a:rPr lang="en-US" i="1" u="sng"/>
              <a:t>Basse &amp; Selve v. Bank of Australasia</a:t>
            </a:r>
          </a:p>
        </p:txBody>
      </p:sp>
      <p:sp>
        <p:nvSpPr>
          <p:cNvPr id="41987" name="Rectangle 3"/>
          <p:cNvSpPr>
            <a:spLocks noGrp="1" noChangeArrowheads="1"/>
          </p:cNvSpPr>
          <p:nvPr>
            <p:ph type="body" idx="1"/>
          </p:nvPr>
        </p:nvSpPr>
        <p:spPr>
          <a:xfrm>
            <a:off x="838200" y="1828800"/>
            <a:ext cx="8305800" cy="4114800"/>
          </a:xfrm>
          <a:noFill/>
          <a:ln/>
        </p:spPr>
        <p:txBody>
          <a:bodyPr lIns="92075" tIns="46038" rIns="92075" bIns="46038"/>
          <a:lstStyle/>
          <a:p>
            <a:pPr>
              <a:lnSpc>
                <a:spcPct val="90000"/>
              </a:lnSpc>
            </a:pPr>
            <a:r>
              <a:rPr lang="en-US" sz="2400" b="1"/>
              <a:t>Facts:</a:t>
            </a:r>
            <a:r>
              <a:rPr lang="en-US" sz="2400"/>
              <a:t>  B&amp;S purchased ore from O</a:t>
            </a:r>
          </a:p>
          <a:p>
            <a:pPr lvl="1">
              <a:lnSpc>
                <a:spcPct val="90000"/>
              </a:lnSpc>
            </a:pPr>
            <a:r>
              <a:rPr lang="en-US" sz="2400"/>
              <a:t>Bank negotiated documents on B&amp;S behalf</a:t>
            </a:r>
          </a:p>
          <a:p>
            <a:pPr lvl="1">
              <a:lnSpc>
                <a:spcPct val="90000"/>
              </a:lnSpc>
            </a:pPr>
            <a:r>
              <a:rPr lang="en-US" sz="2400"/>
              <a:t>Contract required certificate of analysis from H</a:t>
            </a:r>
          </a:p>
          <a:p>
            <a:pPr lvl="1">
              <a:lnSpc>
                <a:spcPct val="90000"/>
              </a:lnSpc>
            </a:pPr>
            <a:r>
              <a:rPr lang="en-US" sz="2400"/>
              <a:t>O submitted phony samples</a:t>
            </a:r>
          </a:p>
          <a:p>
            <a:pPr lvl="1">
              <a:lnSpc>
                <a:spcPct val="90000"/>
              </a:lnSpc>
            </a:pPr>
            <a:r>
              <a:rPr lang="en-US" sz="2400"/>
              <a:t>B&amp;S sued Bank to recover payment on bill of lading</a:t>
            </a:r>
          </a:p>
          <a:p>
            <a:pPr>
              <a:lnSpc>
                <a:spcPct val="90000"/>
              </a:lnSpc>
            </a:pPr>
            <a:r>
              <a:rPr lang="en-US" sz="2400" b="1"/>
              <a:t>Issue:</a:t>
            </a:r>
            <a:r>
              <a:rPr lang="en-US" sz="2400"/>
              <a:t>  Is Bank responsible  for inspection of ore?</a:t>
            </a:r>
          </a:p>
          <a:p>
            <a:pPr>
              <a:lnSpc>
                <a:spcPct val="90000"/>
              </a:lnSpc>
            </a:pPr>
            <a:r>
              <a:rPr lang="en-US" sz="2400" b="1"/>
              <a:t>Decision:</a:t>
            </a:r>
            <a:r>
              <a:rPr lang="en-US" sz="2400"/>
              <a:t>  No;  Bank has no duty to inspect</a:t>
            </a:r>
          </a:p>
          <a:p>
            <a:pPr>
              <a:lnSpc>
                <a:spcPct val="90000"/>
              </a:lnSpc>
            </a:pPr>
            <a:r>
              <a:rPr lang="en-US" sz="2400" b="1"/>
              <a:t>Reasons:</a:t>
            </a:r>
            <a:r>
              <a:rPr lang="en-US" sz="2400"/>
              <a:t> Bank not obligated to look beyond apparently-regular documents. </a:t>
            </a:r>
          </a:p>
          <a:p>
            <a:pPr lvl="1">
              <a:lnSpc>
                <a:spcPct val="90000"/>
              </a:lnSpc>
            </a:pPr>
            <a:r>
              <a:rPr lang="en-US" sz="2400"/>
              <a:t>Certificate here appeared to be in order and the bank properly paid on documents.  </a:t>
            </a:r>
          </a:p>
        </p:txBody>
      </p:sp>
    </p:spTree>
  </p:cSld>
  <p:clrMapOvr>
    <a:masterClrMapping/>
  </p:clrMapOvr>
  <p:transition>
    <p:zoom/>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B0DD0D08-2C2E-4E4D-9D3D-BFA7ADFF621F}" type="slidenum">
              <a:rPr lang="en-US"/>
              <a:pPr/>
              <a:t>25</a:t>
            </a:fld>
            <a:endParaRPr lang="en-US"/>
          </a:p>
        </p:txBody>
      </p:sp>
      <p:sp>
        <p:nvSpPr>
          <p:cNvPr id="50178" name="Rectangle 2"/>
          <p:cNvSpPr>
            <a:spLocks noGrp="1" noChangeArrowheads="1"/>
          </p:cNvSpPr>
          <p:nvPr>
            <p:ph type="title"/>
          </p:nvPr>
        </p:nvSpPr>
        <p:spPr>
          <a:xfrm>
            <a:off x="838200" y="0"/>
            <a:ext cx="7772400" cy="1447800"/>
          </a:xfrm>
          <a:noFill/>
          <a:ln/>
          <a:effectLst>
            <a:outerShdw dist="35921" dir="2700000" algn="ctr" rotWithShape="0">
              <a:schemeClr val="bg2"/>
            </a:outerShdw>
          </a:effectLst>
        </p:spPr>
        <p:txBody>
          <a:bodyPr lIns="92075" tIns="46038" rIns="92075" bIns="46038" anchor="ctr"/>
          <a:lstStyle/>
          <a:p>
            <a:r>
              <a:rPr lang="en-US" sz="3200" b="1" i="1" dirty="0"/>
              <a:t>St. Paul Guardian Ins. V. </a:t>
            </a:r>
            <a:r>
              <a:rPr lang="en-US" sz="3200" b="1" i="1" dirty="0" err="1"/>
              <a:t>Neuromed</a:t>
            </a:r>
            <a:r>
              <a:rPr lang="en-US" sz="3200" b="1" i="1" dirty="0"/>
              <a:t> Medical Systems </a:t>
            </a:r>
            <a:r>
              <a:rPr lang="en-US" sz="3200" b="1" dirty="0"/>
              <a:t>(S.D.N.Y. 2002)</a:t>
            </a:r>
          </a:p>
        </p:txBody>
      </p:sp>
      <p:sp>
        <p:nvSpPr>
          <p:cNvPr id="50179" name="Rectangle 3"/>
          <p:cNvSpPr>
            <a:spLocks noGrp="1" noChangeArrowheads="1"/>
          </p:cNvSpPr>
          <p:nvPr>
            <p:ph type="body" idx="1"/>
          </p:nvPr>
        </p:nvSpPr>
        <p:spPr>
          <a:xfrm>
            <a:off x="1066800" y="1447800"/>
            <a:ext cx="7772400" cy="3657600"/>
          </a:xfrm>
          <a:noFill/>
          <a:ln/>
        </p:spPr>
        <p:txBody>
          <a:bodyPr lIns="92075" tIns="46038" rIns="92075" bIns="46038"/>
          <a:lstStyle/>
          <a:p>
            <a:pPr>
              <a:lnSpc>
                <a:spcPct val="90000"/>
              </a:lnSpc>
            </a:pPr>
            <a:r>
              <a:rPr lang="en-US" sz="2000" b="1"/>
              <a:t>Facts:  CIF contract for sale of MRI, shipped from Germany to NY, then buyer to arrange transport to Ill., contract governed by German law</a:t>
            </a:r>
          </a:p>
          <a:p>
            <a:pPr lvl="1">
              <a:lnSpc>
                <a:spcPct val="90000"/>
              </a:lnSpc>
            </a:pPr>
            <a:r>
              <a:rPr lang="en-US" sz="2000" b="1"/>
              <a:t>MRI loaded on ship in good condition</a:t>
            </a:r>
          </a:p>
          <a:p>
            <a:pPr lvl="1">
              <a:lnSpc>
                <a:spcPct val="90000"/>
              </a:lnSpc>
            </a:pPr>
            <a:r>
              <a:rPr lang="en-US" sz="2000" b="1"/>
              <a:t>MRI was damaged when arrived in Ill.</a:t>
            </a:r>
          </a:p>
          <a:p>
            <a:pPr lvl="1">
              <a:lnSpc>
                <a:spcPct val="90000"/>
              </a:lnSpc>
            </a:pPr>
            <a:r>
              <a:rPr lang="en-US" sz="2000" b="1"/>
              <a:t>Buyer claims on insurance, insurer sues seller</a:t>
            </a:r>
          </a:p>
          <a:p>
            <a:pPr>
              <a:lnSpc>
                <a:spcPct val="90000"/>
              </a:lnSpc>
            </a:pPr>
            <a:r>
              <a:rPr lang="en-US" sz="2000" b="1"/>
              <a:t>Issue</a:t>
            </a:r>
            <a:r>
              <a:rPr lang="en-US" sz="2000"/>
              <a:t>: </a:t>
            </a:r>
            <a:r>
              <a:rPr lang="en-US" sz="2000" b="1"/>
              <a:t>Should CIF term be interpreted under Incoterms?</a:t>
            </a:r>
          </a:p>
          <a:p>
            <a:pPr>
              <a:lnSpc>
                <a:spcPct val="90000"/>
              </a:lnSpc>
            </a:pPr>
            <a:r>
              <a:rPr lang="en-US" sz="2000" b="1"/>
              <a:t>Decision:</a:t>
            </a:r>
            <a:r>
              <a:rPr lang="en-US" sz="2000"/>
              <a:t>  </a:t>
            </a:r>
            <a:r>
              <a:rPr lang="en-US" sz="2000" b="1"/>
              <a:t>Apply Incoterms – CIF means risk of loss passes when delivered to carrier at port of shipment</a:t>
            </a:r>
          </a:p>
          <a:p>
            <a:pPr>
              <a:lnSpc>
                <a:spcPct val="90000"/>
              </a:lnSpc>
            </a:pPr>
            <a:r>
              <a:rPr lang="en-US" sz="2000" b="1"/>
              <a:t>Reasons: CISG applies, Art. 9(2) says contract incorporates usage known or should be known to parties and regularly observed in international trade</a:t>
            </a:r>
          </a:p>
          <a:p>
            <a:pPr lvl="1">
              <a:lnSpc>
                <a:spcPct val="90000"/>
              </a:lnSpc>
            </a:pPr>
            <a:r>
              <a:rPr lang="en-US" sz="2000" b="1"/>
              <a:t>CIF interpreted under Incoterms without specifc reference </a:t>
            </a:r>
          </a:p>
          <a:p>
            <a:pPr lvl="1">
              <a:lnSpc>
                <a:spcPct val="90000"/>
              </a:lnSpc>
            </a:pPr>
            <a:r>
              <a:rPr lang="en-US" sz="2000" b="1"/>
              <a:t>CISG, Art. 67(1) – passage of risk and transfer of title needn’t occur at same time</a:t>
            </a:r>
          </a:p>
          <a:p>
            <a:pPr lvl="1">
              <a:lnSpc>
                <a:spcPct val="90000"/>
              </a:lnSpc>
            </a:pPr>
            <a:r>
              <a:rPr lang="en-US" sz="2000" b="1"/>
              <a:t>Terms here don’t modify CIF term of contract</a:t>
            </a:r>
          </a:p>
          <a:p>
            <a:pPr lvl="1">
              <a:lnSpc>
                <a:spcPct val="90000"/>
              </a:lnSpc>
            </a:pPr>
            <a:endParaRPr lang="en-US" sz="2000" b="1"/>
          </a:p>
          <a:p>
            <a:pPr lvl="1">
              <a:lnSpc>
                <a:spcPct val="90000"/>
              </a:lnSpc>
            </a:pPr>
            <a:endParaRPr lang="en-US" sz="1800"/>
          </a:p>
          <a:p>
            <a:pPr lvl="1">
              <a:lnSpc>
                <a:spcPct val="90000"/>
              </a:lnSpc>
            </a:pPr>
            <a:endParaRPr lang="en-US" sz="180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526EFCD9-2148-48CE-B433-3D248BCC11DF}" type="slidenum">
              <a:rPr lang="en-US"/>
              <a:pPr/>
              <a:t>26</a:t>
            </a:fld>
            <a:endParaRPr lang="en-US"/>
          </a:p>
        </p:txBody>
      </p:sp>
      <p:sp>
        <p:nvSpPr>
          <p:cNvPr id="77826" name="Rectangle 2"/>
          <p:cNvSpPr>
            <a:spLocks noGrp="1" noChangeArrowheads="1"/>
          </p:cNvSpPr>
          <p:nvPr>
            <p:ph type="title"/>
          </p:nvPr>
        </p:nvSpPr>
        <p:spPr/>
        <p:txBody>
          <a:bodyPr/>
          <a:lstStyle/>
          <a:p>
            <a:r>
              <a:rPr lang="en-US" sz="3200" b="1" i="1" u="sng" dirty="0"/>
              <a:t>Kumar Corp. v. </a:t>
            </a:r>
            <a:r>
              <a:rPr lang="en-US" sz="3200" b="1" i="1" u="sng" dirty="0" err="1"/>
              <a:t>Nopal</a:t>
            </a:r>
            <a:r>
              <a:rPr lang="en-US" sz="3200" b="1" i="1" u="sng" dirty="0"/>
              <a:t> Lines, Ltd. </a:t>
            </a:r>
            <a:r>
              <a:rPr lang="en-US" sz="3200" b="1" dirty="0"/>
              <a:t>(</a:t>
            </a:r>
            <a:r>
              <a:rPr lang="en-US" sz="3200" b="1" dirty="0" err="1"/>
              <a:t>Fla</a:t>
            </a:r>
            <a:r>
              <a:rPr lang="en-US" sz="3200" b="1" dirty="0"/>
              <a:t> </a:t>
            </a:r>
            <a:r>
              <a:rPr lang="en-US" sz="3200" b="1" dirty="0" err="1"/>
              <a:t>Dst</a:t>
            </a:r>
            <a:r>
              <a:rPr lang="en-US" sz="3200" b="1" dirty="0"/>
              <a:t>. Ct. App. 1985)</a:t>
            </a:r>
          </a:p>
        </p:txBody>
      </p:sp>
      <p:sp>
        <p:nvSpPr>
          <p:cNvPr id="77827" name="Rectangle 3"/>
          <p:cNvSpPr>
            <a:spLocks noGrp="1" noChangeArrowheads="1"/>
          </p:cNvSpPr>
          <p:nvPr>
            <p:ph type="body" idx="1"/>
          </p:nvPr>
        </p:nvSpPr>
        <p:spPr/>
        <p:txBody>
          <a:bodyPr/>
          <a:lstStyle/>
          <a:p>
            <a:pPr>
              <a:lnSpc>
                <a:spcPct val="90000"/>
              </a:lnSpc>
            </a:pPr>
            <a:r>
              <a:rPr lang="en-US" sz="2000" b="1"/>
              <a:t>Facts:  K sold tv sets to N in Venezuela</a:t>
            </a:r>
          </a:p>
          <a:p>
            <a:pPr lvl="1">
              <a:lnSpc>
                <a:spcPct val="90000"/>
              </a:lnSpc>
            </a:pPr>
            <a:r>
              <a:rPr lang="en-US" sz="2000" b="1"/>
              <a:t>CIF contract for delivery to Maracaibo</a:t>
            </a:r>
          </a:p>
          <a:p>
            <a:pPr lvl="1">
              <a:lnSpc>
                <a:spcPct val="90000"/>
              </a:lnSpc>
            </a:pPr>
            <a:r>
              <a:rPr lang="en-US" sz="2000" b="1"/>
              <a:t>K agreed to let N pay after goods sold</a:t>
            </a:r>
          </a:p>
          <a:p>
            <a:pPr lvl="1">
              <a:lnSpc>
                <a:spcPct val="90000"/>
              </a:lnSpc>
            </a:pPr>
            <a:r>
              <a:rPr lang="en-US" sz="2000" b="1"/>
              <a:t>K delivers goods to freight forwarder; K didn’t take out insurance policy as required</a:t>
            </a:r>
          </a:p>
          <a:p>
            <a:pPr lvl="1">
              <a:lnSpc>
                <a:spcPct val="90000"/>
              </a:lnSpc>
            </a:pPr>
            <a:r>
              <a:rPr lang="en-US" sz="2000" b="1"/>
              <a:t>Goods stolen;  K sues freight forwarder and carrier</a:t>
            </a:r>
          </a:p>
          <a:p>
            <a:pPr>
              <a:lnSpc>
                <a:spcPct val="90000"/>
              </a:lnSpc>
            </a:pPr>
            <a:r>
              <a:rPr lang="en-US" sz="2000" b="1"/>
              <a:t>Issue:  Does K have interest in goods to allow it to sue?</a:t>
            </a:r>
          </a:p>
          <a:p>
            <a:pPr>
              <a:lnSpc>
                <a:spcPct val="90000"/>
              </a:lnSpc>
            </a:pPr>
            <a:r>
              <a:rPr lang="en-US" sz="2000" b="1"/>
              <a:t>Decision: Yes, despite CIF contract</a:t>
            </a:r>
          </a:p>
          <a:p>
            <a:pPr>
              <a:lnSpc>
                <a:spcPct val="90000"/>
              </a:lnSpc>
            </a:pPr>
            <a:r>
              <a:rPr lang="en-US" sz="2000" b="1"/>
              <a:t>Reasons:  Agreement here as to payment here means not true CIF contract</a:t>
            </a:r>
          </a:p>
          <a:p>
            <a:pPr lvl="1">
              <a:lnSpc>
                <a:spcPct val="90000"/>
              </a:lnSpc>
            </a:pPr>
            <a:r>
              <a:rPr lang="en-US" sz="2000" b="1"/>
              <a:t>Even if CIF contract, failure to get insurance means K self-insures;  so K has interest sufficient to sue</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B20462DD-236C-48B5-93D8-E2F3E3FCDA11}" type="slidenum">
              <a:rPr lang="en-US"/>
              <a:pPr/>
              <a:t>27</a:t>
            </a:fld>
            <a:endParaRPr lang="en-US"/>
          </a:p>
        </p:txBody>
      </p:sp>
      <p:sp>
        <p:nvSpPr>
          <p:cNvPr id="68610" name="Rectangle 2"/>
          <p:cNvSpPr>
            <a:spLocks noGrp="1" noChangeArrowheads="1"/>
          </p:cNvSpPr>
          <p:nvPr>
            <p:ph type="title"/>
          </p:nvPr>
        </p:nvSpPr>
        <p:spPr/>
        <p:txBody>
          <a:bodyPr/>
          <a:lstStyle/>
          <a:p>
            <a:r>
              <a:rPr lang="en-US"/>
              <a:t>Web Sites</a:t>
            </a:r>
          </a:p>
        </p:txBody>
      </p:sp>
      <p:sp>
        <p:nvSpPr>
          <p:cNvPr id="68611" name="Rectangle 3"/>
          <p:cNvSpPr>
            <a:spLocks noGrp="1" noChangeArrowheads="1"/>
          </p:cNvSpPr>
          <p:nvPr>
            <p:ph type="body" idx="1"/>
          </p:nvPr>
        </p:nvSpPr>
        <p:spPr/>
        <p:txBody>
          <a:bodyPr/>
          <a:lstStyle/>
          <a:p>
            <a:r>
              <a:rPr lang="en-US">
                <a:hlinkClick r:id="rId3"/>
              </a:rPr>
              <a:t>http://www.forwarderlaw.com</a:t>
            </a:r>
            <a:endParaRPr lang="en-US"/>
          </a:p>
          <a:p>
            <a:r>
              <a:rPr lang="en-US">
                <a:hlinkClick r:id="rId4"/>
              </a:rPr>
              <a:t>http://www.cisg.law.pace.edu</a:t>
            </a:r>
            <a:endParaRPr lang="en-US"/>
          </a:p>
          <a:p>
            <a:r>
              <a:rPr lang="en-US">
                <a:hlinkClick r:id="rId5"/>
              </a:rPr>
              <a:t>http://www.iccwbo.org</a:t>
            </a:r>
            <a:endParaRPr lang="en-US"/>
          </a:p>
          <a:p>
            <a:r>
              <a:rPr lang="en-US">
                <a:hlinkClick r:id="rId6"/>
              </a:rPr>
              <a:t>http://www.jus.uio.no/lm/icc.incoterms.1990/index.html</a:t>
            </a:r>
            <a:endParaRPr lang="en-US"/>
          </a:p>
          <a:p>
            <a:r>
              <a:rPr lang="en-US">
                <a:hlinkClick r:id="rId7"/>
              </a:rPr>
              <a:t>http://www.silkweb.bc.ca/portview/</a:t>
            </a:r>
            <a:endParaRPr lang="en-US"/>
          </a:p>
          <a:p>
            <a:pPr>
              <a:buFont typeface="Wingdings" pitchFamily="2" charset="2"/>
              <a:buNone/>
            </a:pPr>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30F70891-8F49-4F16-8969-58F969500A07}" type="slidenum">
              <a:rPr lang="en-US"/>
              <a:pPr/>
              <a:t>3</a:t>
            </a:fld>
            <a:endParaRPr lang="en-US"/>
          </a:p>
        </p:txBody>
      </p:sp>
      <p:sp>
        <p:nvSpPr>
          <p:cNvPr id="9218" name="Rectangle 2"/>
          <p:cNvSpPr>
            <a:spLocks noGrp="1" noChangeArrowheads="1"/>
          </p:cNvSpPr>
          <p:nvPr>
            <p:ph type="title"/>
          </p:nvPr>
        </p:nvSpPr>
        <p:spPr>
          <a:xfrm>
            <a:off x="990600" y="533400"/>
            <a:ext cx="7620000" cy="1143000"/>
          </a:xfrm>
          <a:noFill/>
          <a:ln/>
          <a:effectLst>
            <a:outerShdw dist="35921" dir="2700000" algn="ctr" rotWithShape="0">
              <a:schemeClr val="bg2"/>
            </a:outerShdw>
          </a:effectLst>
        </p:spPr>
        <p:txBody>
          <a:bodyPr lIns="92075" tIns="46038" rIns="92075" bIns="46038" anchor="ctr"/>
          <a:lstStyle/>
          <a:p>
            <a:r>
              <a:rPr lang="en-US"/>
              <a:t>Where is the the risk in an international transaction?</a:t>
            </a:r>
            <a:br>
              <a:rPr lang="en-US"/>
            </a:br>
            <a:endParaRPr lang="en-US"/>
          </a:p>
        </p:txBody>
      </p:sp>
      <p:sp>
        <p:nvSpPr>
          <p:cNvPr id="9219" name="Rectangle 3"/>
          <p:cNvSpPr>
            <a:spLocks noGrp="1" noChangeArrowheads="1"/>
          </p:cNvSpPr>
          <p:nvPr>
            <p:ph type="body" idx="1"/>
          </p:nvPr>
        </p:nvSpPr>
        <p:spPr>
          <a:xfrm>
            <a:off x="762000" y="2438400"/>
            <a:ext cx="7772400" cy="3505200"/>
          </a:xfrm>
          <a:noFill/>
          <a:ln/>
        </p:spPr>
        <p:txBody>
          <a:bodyPr lIns="92075" tIns="46038" rIns="92075" bIns="46038"/>
          <a:lstStyle/>
          <a:p>
            <a:r>
              <a:rPr lang="en-US"/>
              <a:t>Payment risk</a:t>
            </a:r>
          </a:p>
          <a:p>
            <a:r>
              <a:rPr lang="en-US"/>
              <a:t>Delivery risk</a:t>
            </a:r>
          </a:p>
          <a:p>
            <a:r>
              <a:rPr lang="en-US"/>
              <a:t>Quality risk</a:t>
            </a:r>
          </a:p>
          <a:p>
            <a:r>
              <a:rPr lang="en-US"/>
              <a:t>Differences from domestic transaction?</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F6DE66C6-1E78-4A8B-86CB-D5C7FFFF8687}" type="slidenum">
              <a:rPr lang="en-US"/>
              <a:pPr/>
              <a:t>4</a:t>
            </a:fld>
            <a:endParaRPr lang="en-US"/>
          </a:p>
        </p:txBody>
      </p:sp>
      <p:sp>
        <p:nvSpPr>
          <p:cNvPr id="11266" name="Rectangle 2"/>
          <p:cNvSpPr>
            <a:spLocks noGrp="1" noChangeArrowheads="1"/>
          </p:cNvSpPr>
          <p:nvPr>
            <p:ph type="title"/>
          </p:nvPr>
        </p:nvSpPr>
        <p:spPr>
          <a:xfrm>
            <a:off x="1066800" y="-533400"/>
            <a:ext cx="7793038" cy="1760538"/>
          </a:xfrm>
          <a:noFill/>
          <a:ln/>
          <a:effectLst>
            <a:outerShdw dist="35921" dir="2700000" algn="ctr" rotWithShape="0">
              <a:schemeClr val="bg2"/>
            </a:outerShdw>
          </a:effectLst>
        </p:spPr>
        <p:txBody>
          <a:bodyPr lIns="92075" tIns="46038" rIns="92075" bIns="46038" anchor="ctr"/>
          <a:lstStyle/>
          <a:p>
            <a:r>
              <a:rPr lang="en-US"/>
              <a:t>Definitions</a:t>
            </a:r>
          </a:p>
        </p:txBody>
      </p:sp>
      <p:sp>
        <p:nvSpPr>
          <p:cNvPr id="11267" name="Rectangle 3"/>
          <p:cNvSpPr>
            <a:spLocks noGrp="1" noChangeArrowheads="1"/>
          </p:cNvSpPr>
          <p:nvPr>
            <p:ph type="body" idx="1"/>
          </p:nvPr>
        </p:nvSpPr>
        <p:spPr>
          <a:xfrm>
            <a:off x="1371600" y="1792288"/>
            <a:ext cx="7772400" cy="5065712"/>
          </a:xfrm>
          <a:noFill/>
          <a:ln/>
        </p:spPr>
        <p:txBody>
          <a:bodyPr lIns="92075" tIns="46038" rIns="92075" bIns="46038"/>
          <a:lstStyle/>
          <a:p>
            <a:r>
              <a:rPr lang="en-US" sz="2800"/>
              <a:t>Documentary Sale:</a:t>
            </a:r>
          </a:p>
          <a:p>
            <a:pPr lvl="1"/>
            <a:r>
              <a:rPr lang="en-US" sz="2400"/>
              <a:t>Buyer is required to pay upon presentation of NEGOTIABLE DOCUMENT OF TITLE by seller</a:t>
            </a:r>
          </a:p>
          <a:p>
            <a:pPr lvl="1"/>
            <a:r>
              <a:rPr lang="en-US">
                <a:solidFill>
                  <a:schemeClr val="accent2"/>
                </a:solidFill>
              </a:rPr>
              <a:t>Document of title:</a:t>
            </a:r>
            <a:r>
              <a:rPr lang="en-US" sz="2400"/>
              <a:t> evidences ownership of goods: dock receipts, warehouse receipts and bills of lading</a:t>
            </a:r>
          </a:p>
          <a:p>
            <a:pPr lvl="1"/>
            <a:r>
              <a:rPr lang="en-US" sz="2400"/>
              <a:t>Documents transfer ownership of goods, while goods may stay with bailee</a:t>
            </a:r>
          </a:p>
          <a:p>
            <a:pPr lvl="1"/>
            <a:r>
              <a:rPr lang="en-US">
                <a:solidFill>
                  <a:schemeClr val="accent2"/>
                </a:solidFill>
              </a:rPr>
              <a:t>Negotiability:</a:t>
            </a:r>
            <a:r>
              <a:rPr lang="en-US" sz="2400"/>
              <a:t> ability of document to be transferred legally from one party to another in return for value</a:t>
            </a:r>
          </a:p>
          <a:p>
            <a:pPr lvl="2"/>
            <a:endParaRPr lang="en-US" sz="2000"/>
          </a:p>
        </p:txBody>
      </p:sp>
    </p:spTree>
  </p:cSld>
  <p:clrMapOvr>
    <a:masterClrMapping/>
  </p:clrMapOvr>
  <p:transition>
    <p:zoom/>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DA329241-75F8-4383-B9FB-FD0BCB8BAA8C}" type="slidenum">
              <a:rPr lang="en-US"/>
              <a:pPr/>
              <a:t>5</a:t>
            </a:fld>
            <a:endParaRPr lang="en-US"/>
          </a:p>
        </p:txBody>
      </p:sp>
      <p:sp>
        <p:nvSpPr>
          <p:cNvPr id="15362" name="Rectangle 2"/>
          <p:cNvSpPr>
            <a:spLocks noGrp="1" noChangeArrowheads="1"/>
          </p:cNvSpPr>
          <p:nvPr>
            <p:ph type="title"/>
          </p:nvPr>
        </p:nvSpPr>
        <p:spPr>
          <a:noFill/>
          <a:ln/>
          <a:effectLst>
            <a:outerShdw dist="35921" dir="2700000" algn="ctr" rotWithShape="0">
              <a:schemeClr val="bg2"/>
            </a:outerShdw>
          </a:effectLst>
        </p:spPr>
        <p:txBody>
          <a:bodyPr lIns="92075" tIns="46038" rIns="92075" bIns="46038" anchor="ctr"/>
          <a:lstStyle/>
          <a:p>
            <a:r>
              <a:rPr lang="en-US"/>
              <a:t>Bill of Lading</a:t>
            </a:r>
          </a:p>
        </p:txBody>
      </p:sp>
      <p:sp>
        <p:nvSpPr>
          <p:cNvPr id="15363" name="Rectangle 3"/>
          <p:cNvSpPr>
            <a:spLocks noGrp="1" noChangeArrowheads="1"/>
          </p:cNvSpPr>
          <p:nvPr>
            <p:ph type="body" idx="1"/>
          </p:nvPr>
        </p:nvSpPr>
        <p:spPr>
          <a:noFill/>
          <a:ln/>
        </p:spPr>
        <p:txBody>
          <a:bodyPr lIns="92075" tIns="46038" rIns="92075" bIns="46038"/>
          <a:lstStyle/>
          <a:p>
            <a:r>
              <a:rPr lang="en-US" sz="2800"/>
              <a:t>A document of title issued by a carrier to a shipper upon receiving goods for transport;  also serves as receipt for goods delivered and contract of carriage</a:t>
            </a:r>
          </a:p>
          <a:p>
            <a:r>
              <a:rPr lang="en-US" sz="2800"/>
              <a:t>Negotiable bills must be either to order or to bearer (but bearer instruments not used in international transactions)</a:t>
            </a:r>
          </a:p>
          <a:p>
            <a:r>
              <a:rPr lang="en-US" sz="2800"/>
              <a:t>Order instruments must be delivered and endorsed</a:t>
            </a:r>
          </a:p>
        </p:txBody>
      </p:sp>
    </p:spTree>
  </p:cSld>
  <p:clrMapOvr>
    <a:masterClrMapping/>
  </p:clrMapOvr>
  <p:transition>
    <p:zoom/>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381AC11B-8118-487E-8684-5440A57320C4}" type="slidenum">
              <a:rPr lang="en-US"/>
              <a:pPr/>
              <a:t>6</a:t>
            </a:fld>
            <a:endParaRPr lang="en-US"/>
          </a:p>
        </p:txBody>
      </p:sp>
      <p:sp>
        <p:nvSpPr>
          <p:cNvPr id="17410" name="Rectangle 2"/>
          <p:cNvSpPr>
            <a:spLocks noGrp="1" noChangeArrowheads="1"/>
          </p:cNvSpPr>
          <p:nvPr>
            <p:ph type="title"/>
          </p:nvPr>
        </p:nvSpPr>
        <p:spPr>
          <a:xfrm>
            <a:off x="1143000" y="304800"/>
            <a:ext cx="7772400" cy="1143000"/>
          </a:xfrm>
          <a:noFill/>
          <a:ln/>
          <a:effectLst>
            <a:outerShdw dist="35921" dir="2700000" algn="ctr" rotWithShape="0">
              <a:schemeClr val="bg2"/>
            </a:outerShdw>
          </a:effectLst>
        </p:spPr>
        <p:txBody>
          <a:bodyPr lIns="92075" tIns="46038" rIns="92075" bIns="46038" anchor="ctr"/>
          <a:lstStyle/>
          <a:p>
            <a:r>
              <a:rPr lang="en-US"/>
              <a:t>Documentary Collection:</a:t>
            </a:r>
            <a:br>
              <a:rPr lang="en-US"/>
            </a:br>
            <a:r>
              <a:rPr lang="en-US"/>
              <a:t>Payment against documents</a:t>
            </a:r>
          </a:p>
        </p:txBody>
      </p:sp>
      <p:sp>
        <p:nvSpPr>
          <p:cNvPr id="17411" name="Rectangle 3"/>
          <p:cNvSpPr>
            <a:spLocks noGrp="1" noChangeArrowheads="1"/>
          </p:cNvSpPr>
          <p:nvPr>
            <p:ph type="body" idx="1"/>
          </p:nvPr>
        </p:nvSpPr>
        <p:spPr>
          <a:xfrm>
            <a:off x="1182688" y="2703513"/>
            <a:ext cx="7772400" cy="3429000"/>
          </a:xfrm>
          <a:noFill/>
          <a:ln/>
        </p:spPr>
        <p:txBody>
          <a:bodyPr lIns="92075" tIns="46038" rIns="92075" bIns="46038"/>
          <a:lstStyle/>
          <a:p>
            <a:r>
              <a:rPr lang="en-US"/>
              <a:t>Separation of goods and documents facilitates trade and payment</a:t>
            </a:r>
          </a:p>
          <a:p>
            <a:r>
              <a:rPr lang="en-US"/>
              <a:t>Control of documents gives control of goods</a:t>
            </a:r>
          </a:p>
        </p:txBody>
      </p:sp>
    </p:spTree>
  </p:cSld>
  <p:clrMapOvr>
    <a:masterClrMapping/>
  </p:clrMapOvr>
  <p:transition>
    <p:zoom/>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6"/>
          <p:cNvSpPr>
            <a:spLocks noGrp="1"/>
          </p:cNvSpPr>
          <p:nvPr>
            <p:ph type="sldNum" sz="quarter" idx="12"/>
          </p:nvPr>
        </p:nvSpPr>
        <p:spPr/>
        <p:txBody>
          <a:bodyPr/>
          <a:lstStyle/>
          <a:p>
            <a:fld id="{0271C6FF-BAE2-4F85-99EA-B3A48C8E3919}" type="slidenum">
              <a:rPr lang="en-US"/>
              <a:pPr/>
              <a:t>7</a:t>
            </a:fld>
            <a:endParaRPr lang="en-US"/>
          </a:p>
        </p:txBody>
      </p:sp>
      <p:sp>
        <p:nvSpPr>
          <p:cNvPr id="19458" name="Rectangle 2"/>
          <p:cNvSpPr>
            <a:spLocks noGrp="1" noChangeArrowheads="1"/>
          </p:cNvSpPr>
          <p:nvPr>
            <p:ph type="title"/>
          </p:nvPr>
        </p:nvSpPr>
        <p:spPr>
          <a:xfrm>
            <a:off x="1066800" y="381000"/>
            <a:ext cx="7772400" cy="1143000"/>
          </a:xfrm>
          <a:noFill/>
          <a:ln/>
          <a:effectLst>
            <a:outerShdw dist="35921" dir="2700000" algn="ctr" rotWithShape="0">
              <a:schemeClr val="bg2"/>
            </a:outerShdw>
          </a:effectLst>
        </p:spPr>
        <p:txBody>
          <a:bodyPr lIns="92075" tIns="46038" rIns="92075" bIns="46038" anchor="ctr"/>
          <a:lstStyle/>
          <a:p>
            <a:r>
              <a:rPr lang="en-US"/>
              <a:t>Stages in Documentary transaction</a:t>
            </a:r>
          </a:p>
        </p:txBody>
      </p:sp>
      <p:sp>
        <p:nvSpPr>
          <p:cNvPr id="19459" name="Rectangle 3"/>
          <p:cNvSpPr>
            <a:spLocks noGrp="1" noChangeArrowheads="1"/>
          </p:cNvSpPr>
          <p:nvPr>
            <p:ph type="body" sz="half" idx="1"/>
          </p:nvPr>
        </p:nvSpPr>
        <p:spPr>
          <a:xfrm>
            <a:off x="1182688" y="2322513"/>
            <a:ext cx="4343400" cy="3810000"/>
          </a:xfrm>
          <a:noFill/>
          <a:ln/>
        </p:spPr>
        <p:txBody>
          <a:bodyPr lIns="92075" tIns="46038" rIns="92075" bIns="46038"/>
          <a:lstStyle/>
          <a:p>
            <a:pPr>
              <a:lnSpc>
                <a:spcPct val="90000"/>
              </a:lnSpc>
            </a:pPr>
            <a:r>
              <a:rPr lang="en-US" sz="2800"/>
              <a:t>Seller gives goods to Carrier and gets bill of lading</a:t>
            </a:r>
          </a:p>
          <a:p>
            <a:pPr>
              <a:lnSpc>
                <a:spcPct val="90000"/>
              </a:lnSpc>
            </a:pPr>
            <a:r>
              <a:rPr lang="en-US" sz="2800"/>
              <a:t>Seller endorses bill of lading and gives it to bank with other required documents (insurance,certificate of origin or inspection, documentary draft)</a:t>
            </a:r>
          </a:p>
        </p:txBody>
      </p:sp>
      <p:graphicFrame>
        <p:nvGraphicFramePr>
          <p:cNvPr id="19460" name="Object 4"/>
          <p:cNvGraphicFramePr>
            <a:graphicFrameLocks/>
          </p:cNvGraphicFramePr>
          <p:nvPr/>
        </p:nvGraphicFramePr>
        <p:xfrm>
          <a:off x="5029200" y="3365500"/>
          <a:ext cx="3422650" cy="1219200"/>
        </p:xfrm>
        <a:graphic>
          <a:graphicData uri="http://schemas.openxmlformats.org/presentationml/2006/ole">
            <mc:AlternateContent xmlns:mc="http://schemas.openxmlformats.org/markup-compatibility/2006">
              <mc:Choice xmlns:v="urn:schemas-microsoft-com:vml" Requires="v">
                <p:oleObj spid="_x0000_s19462" name="ClipArt" r:id="rId4" imgW="3422520" imgH="1218960" progId="MS_ClipArt_Gallery.2">
                  <p:embed/>
                </p:oleObj>
              </mc:Choice>
              <mc:Fallback>
                <p:oleObj name="ClipArt" r:id="rId4" imgW="3422520" imgH="1218960" progId="MS_ClipArt_Gallery.2">
                  <p:embed/>
                  <p:pic>
                    <p:nvPicPr>
                      <p:cNvPr id="0" name="Object 4"/>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029200" y="3365500"/>
                        <a:ext cx="3422650" cy="1219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transition>
    <p:zoom/>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3B868ADA-C620-4CD9-B84D-040BD8B546E6}" type="slidenum">
              <a:rPr lang="en-US"/>
              <a:pPr/>
              <a:t>8</a:t>
            </a:fld>
            <a:endParaRPr lang="en-US"/>
          </a:p>
        </p:txBody>
      </p:sp>
      <p:sp>
        <p:nvSpPr>
          <p:cNvPr id="21506" name="Rectangle 2"/>
          <p:cNvSpPr>
            <a:spLocks noGrp="1" noChangeArrowheads="1"/>
          </p:cNvSpPr>
          <p:nvPr>
            <p:ph type="title"/>
          </p:nvPr>
        </p:nvSpPr>
        <p:spPr>
          <a:noFill/>
          <a:ln/>
          <a:effectLst>
            <a:outerShdw dist="35921" dir="2700000" algn="ctr" rotWithShape="0">
              <a:schemeClr val="bg2"/>
            </a:outerShdw>
          </a:effectLst>
        </p:spPr>
        <p:txBody>
          <a:bodyPr lIns="92075" tIns="46038" rIns="92075" bIns="46038" anchor="ctr"/>
          <a:lstStyle/>
          <a:p>
            <a:r>
              <a:rPr lang="en-US"/>
              <a:t>Documentary draft</a:t>
            </a:r>
          </a:p>
        </p:txBody>
      </p:sp>
      <p:sp>
        <p:nvSpPr>
          <p:cNvPr id="21507" name="Rectangle 3"/>
          <p:cNvSpPr>
            <a:spLocks noGrp="1" noChangeArrowheads="1"/>
          </p:cNvSpPr>
          <p:nvPr>
            <p:ph type="body" idx="1"/>
          </p:nvPr>
        </p:nvSpPr>
        <p:spPr>
          <a:xfrm>
            <a:off x="762000" y="2133600"/>
            <a:ext cx="7772400" cy="4114800"/>
          </a:xfrm>
          <a:noFill/>
          <a:ln/>
        </p:spPr>
        <p:txBody>
          <a:bodyPr lIns="92075" tIns="46038" rIns="92075" bIns="46038"/>
          <a:lstStyle/>
          <a:p>
            <a:r>
              <a:rPr lang="en-US"/>
              <a:t>Facilitates payment</a:t>
            </a:r>
          </a:p>
          <a:p>
            <a:r>
              <a:rPr lang="en-US"/>
              <a:t>Negotiable order to pay made out by seller</a:t>
            </a:r>
          </a:p>
          <a:p>
            <a:r>
              <a:rPr lang="en-US"/>
              <a:t>Drawn on buyer, payable to the seller</a:t>
            </a:r>
          </a:p>
          <a:p>
            <a:r>
              <a:rPr lang="en-US"/>
              <a:t>May be used with letters of credit (discussed in Ch. 7)</a:t>
            </a:r>
          </a:p>
        </p:txBody>
      </p:sp>
    </p:spTree>
  </p:cSld>
  <p:clrMapOvr>
    <a:masterClrMapping/>
  </p:clrMapOvr>
  <p:transition>
    <p:zoom/>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 name="Slide Number Placeholder 4"/>
          <p:cNvSpPr>
            <a:spLocks noGrp="1"/>
          </p:cNvSpPr>
          <p:nvPr>
            <p:ph type="sldNum" sz="quarter" idx="12"/>
          </p:nvPr>
        </p:nvSpPr>
        <p:spPr/>
        <p:txBody>
          <a:bodyPr/>
          <a:lstStyle/>
          <a:p>
            <a:fld id="{9244B3E4-491F-4EE3-A1A9-34DF14A92CB1}" type="slidenum">
              <a:rPr lang="en-US"/>
              <a:pPr/>
              <a:t>9</a:t>
            </a:fld>
            <a:endParaRPr lang="en-US"/>
          </a:p>
        </p:txBody>
      </p:sp>
      <p:sp>
        <p:nvSpPr>
          <p:cNvPr id="23554" name="Rectangle 2"/>
          <p:cNvSpPr>
            <a:spLocks noGrp="1" noChangeArrowheads="1"/>
          </p:cNvSpPr>
          <p:nvPr>
            <p:ph type="title"/>
          </p:nvPr>
        </p:nvSpPr>
        <p:spPr>
          <a:xfrm>
            <a:off x="200025" y="150813"/>
            <a:ext cx="8777288" cy="458787"/>
          </a:xfrm>
          <a:noFill/>
          <a:ln/>
          <a:effectLst>
            <a:outerShdw dist="35921" dir="2700000" algn="ctr" rotWithShape="0">
              <a:schemeClr val="bg2"/>
            </a:outerShdw>
          </a:effectLst>
        </p:spPr>
        <p:txBody>
          <a:bodyPr lIns="92075" tIns="46038" rIns="92075" bIns="46038" anchor="ctr"/>
          <a:lstStyle/>
          <a:p>
            <a:r>
              <a:rPr lang="en-US" sz="3600"/>
              <a:t>The Documentary Sale</a:t>
            </a:r>
          </a:p>
        </p:txBody>
      </p:sp>
      <p:sp>
        <p:nvSpPr>
          <p:cNvPr id="23555" name="Rectangle 3"/>
          <p:cNvSpPr>
            <a:spLocks noChangeArrowheads="1"/>
          </p:cNvSpPr>
          <p:nvPr/>
        </p:nvSpPr>
        <p:spPr bwMode="auto">
          <a:xfrm>
            <a:off x="836613" y="1447800"/>
            <a:ext cx="8307387" cy="5410200"/>
          </a:xfrm>
          <a:prstGeom prst="rect">
            <a:avLst/>
          </a:prstGeom>
          <a:solidFill>
            <a:srgbClr val="FFEAD5"/>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3556" name="Rectangle 4"/>
          <p:cNvSpPr>
            <a:spLocks noChangeArrowheads="1"/>
          </p:cNvSpPr>
          <p:nvPr/>
        </p:nvSpPr>
        <p:spPr bwMode="auto">
          <a:xfrm>
            <a:off x="755650" y="1844675"/>
            <a:ext cx="1831975" cy="782638"/>
          </a:xfrm>
          <a:prstGeom prst="rect">
            <a:avLst/>
          </a:prstGeom>
          <a:solidFill>
            <a:schemeClr val="bg1"/>
          </a:solidFill>
          <a:ln w="12700">
            <a:solidFill>
              <a:schemeClr val="accent2"/>
            </a:solidFill>
            <a:miter lim="800000"/>
            <a:headEnd/>
            <a:tailEnd/>
          </a:ln>
          <a:effectLst>
            <a:outerShdw dist="107763" dir="2700000" algn="ctr" rotWithShape="0">
              <a:srgbClr val="777777"/>
            </a:outerShdw>
          </a:effectLst>
        </p:spPr>
        <p:txBody>
          <a:bodyPr wrap="none" anchor="ctr"/>
          <a:lstStyle/>
          <a:p>
            <a:endParaRPr lang="en-US"/>
          </a:p>
        </p:txBody>
      </p:sp>
      <p:sp>
        <p:nvSpPr>
          <p:cNvPr id="23557" name="Rectangle 5"/>
          <p:cNvSpPr>
            <a:spLocks noChangeArrowheads="1"/>
          </p:cNvSpPr>
          <p:nvPr/>
        </p:nvSpPr>
        <p:spPr bwMode="auto">
          <a:xfrm>
            <a:off x="1065213" y="2057400"/>
            <a:ext cx="1111250" cy="482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pPr algn="ctr" eaLnBrk="0" hangingPunct="0">
              <a:lnSpc>
                <a:spcPct val="80000"/>
              </a:lnSpc>
            </a:pPr>
            <a:r>
              <a:rPr lang="en-US" sz="1600" b="1">
                <a:latin typeface="Arial" charset="0"/>
              </a:rPr>
              <a:t>Japanese</a:t>
            </a:r>
            <a:br>
              <a:rPr lang="en-US" sz="1600" b="1">
                <a:latin typeface="Arial" charset="0"/>
              </a:rPr>
            </a:br>
            <a:r>
              <a:rPr lang="en-US" sz="1600" b="1">
                <a:latin typeface="Arial" charset="0"/>
              </a:rPr>
              <a:t>Importer</a:t>
            </a:r>
          </a:p>
        </p:txBody>
      </p:sp>
      <p:pic>
        <p:nvPicPr>
          <p:cNvPr id="23558" name="Picture 6"/>
          <p:cNvPicPr>
            <a:picLocks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174875" y="508000"/>
            <a:ext cx="4606925" cy="1216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3559" name="Rectangle 7"/>
          <p:cNvSpPr>
            <a:spLocks noChangeArrowheads="1"/>
          </p:cNvSpPr>
          <p:nvPr/>
        </p:nvSpPr>
        <p:spPr bwMode="auto">
          <a:xfrm>
            <a:off x="6170613" y="1844675"/>
            <a:ext cx="1831975" cy="782638"/>
          </a:xfrm>
          <a:prstGeom prst="rect">
            <a:avLst/>
          </a:prstGeom>
          <a:solidFill>
            <a:schemeClr val="bg1"/>
          </a:solidFill>
          <a:ln w="12700">
            <a:solidFill>
              <a:schemeClr val="accent2"/>
            </a:solidFill>
            <a:miter lim="800000"/>
            <a:headEnd/>
            <a:tailEnd/>
          </a:ln>
          <a:effectLst>
            <a:outerShdw dist="107763" dir="2700000" algn="ctr" rotWithShape="0">
              <a:srgbClr val="777777"/>
            </a:outerShdw>
          </a:effectLst>
        </p:spPr>
        <p:txBody>
          <a:bodyPr wrap="none" anchor="ctr"/>
          <a:lstStyle/>
          <a:p>
            <a:endParaRPr lang="en-US"/>
          </a:p>
        </p:txBody>
      </p:sp>
      <p:sp>
        <p:nvSpPr>
          <p:cNvPr id="23560" name="Rectangle 8"/>
          <p:cNvSpPr>
            <a:spLocks noChangeArrowheads="1"/>
          </p:cNvSpPr>
          <p:nvPr/>
        </p:nvSpPr>
        <p:spPr bwMode="auto">
          <a:xfrm>
            <a:off x="6170613" y="3651250"/>
            <a:ext cx="1831975" cy="782638"/>
          </a:xfrm>
          <a:prstGeom prst="rect">
            <a:avLst/>
          </a:prstGeom>
          <a:solidFill>
            <a:schemeClr val="bg1"/>
          </a:solidFill>
          <a:ln w="12700">
            <a:solidFill>
              <a:schemeClr val="accent2"/>
            </a:solidFill>
            <a:miter lim="800000"/>
            <a:headEnd/>
            <a:tailEnd/>
          </a:ln>
          <a:effectLst>
            <a:outerShdw dist="107763" dir="2700000" algn="ctr" rotWithShape="0">
              <a:srgbClr val="777777"/>
            </a:outerShdw>
          </a:effectLst>
        </p:spPr>
        <p:txBody>
          <a:bodyPr wrap="none" anchor="ctr"/>
          <a:lstStyle/>
          <a:p>
            <a:endParaRPr lang="en-US"/>
          </a:p>
        </p:txBody>
      </p:sp>
      <p:sp>
        <p:nvSpPr>
          <p:cNvPr id="23561" name="Rectangle 9"/>
          <p:cNvSpPr>
            <a:spLocks noChangeArrowheads="1"/>
          </p:cNvSpPr>
          <p:nvPr/>
        </p:nvSpPr>
        <p:spPr bwMode="auto">
          <a:xfrm>
            <a:off x="755650" y="3651250"/>
            <a:ext cx="1831975" cy="782638"/>
          </a:xfrm>
          <a:prstGeom prst="rect">
            <a:avLst/>
          </a:prstGeom>
          <a:solidFill>
            <a:schemeClr val="bg1"/>
          </a:solidFill>
          <a:ln w="12700">
            <a:solidFill>
              <a:schemeClr val="accent2"/>
            </a:solidFill>
            <a:miter lim="800000"/>
            <a:headEnd/>
            <a:tailEnd/>
          </a:ln>
          <a:effectLst>
            <a:outerShdw dist="107763" dir="2700000" algn="ctr" rotWithShape="0">
              <a:srgbClr val="777777"/>
            </a:outerShdw>
          </a:effectLst>
        </p:spPr>
        <p:txBody>
          <a:bodyPr wrap="none" anchor="ctr"/>
          <a:lstStyle/>
          <a:p>
            <a:endParaRPr lang="en-US"/>
          </a:p>
        </p:txBody>
      </p:sp>
      <p:sp>
        <p:nvSpPr>
          <p:cNvPr id="23562" name="Rectangle 10"/>
          <p:cNvSpPr>
            <a:spLocks noChangeArrowheads="1"/>
          </p:cNvSpPr>
          <p:nvPr/>
        </p:nvSpPr>
        <p:spPr bwMode="auto">
          <a:xfrm>
            <a:off x="6477000" y="1981200"/>
            <a:ext cx="1166813" cy="482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pPr algn="ctr" eaLnBrk="0" hangingPunct="0">
              <a:lnSpc>
                <a:spcPct val="80000"/>
              </a:lnSpc>
            </a:pPr>
            <a:r>
              <a:rPr lang="en-US" sz="1600" b="1">
                <a:latin typeface="Arial" charset="0"/>
              </a:rPr>
              <a:t>American </a:t>
            </a:r>
            <a:br>
              <a:rPr lang="en-US" sz="1600" b="1">
                <a:latin typeface="Arial" charset="0"/>
              </a:rPr>
            </a:br>
            <a:r>
              <a:rPr lang="en-US" sz="1600" b="1">
                <a:latin typeface="Arial" charset="0"/>
              </a:rPr>
              <a:t>Exporter</a:t>
            </a:r>
          </a:p>
        </p:txBody>
      </p:sp>
      <p:sp>
        <p:nvSpPr>
          <p:cNvPr id="23563" name="Rectangle 11"/>
          <p:cNvSpPr>
            <a:spLocks noChangeArrowheads="1"/>
          </p:cNvSpPr>
          <p:nvPr/>
        </p:nvSpPr>
        <p:spPr bwMode="auto">
          <a:xfrm>
            <a:off x="1066800" y="3810000"/>
            <a:ext cx="1166813" cy="482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pPr algn="ctr" eaLnBrk="0" hangingPunct="0">
              <a:lnSpc>
                <a:spcPct val="80000"/>
              </a:lnSpc>
            </a:pPr>
            <a:r>
              <a:rPr lang="en-US" sz="1600" b="1">
                <a:latin typeface="Arial" charset="0"/>
              </a:rPr>
              <a:t>Collecting</a:t>
            </a:r>
            <a:br>
              <a:rPr lang="en-US" sz="1600" b="1">
                <a:latin typeface="Arial" charset="0"/>
              </a:rPr>
            </a:br>
            <a:r>
              <a:rPr lang="en-US" sz="1600" b="1">
                <a:latin typeface="Arial" charset="0"/>
              </a:rPr>
              <a:t>Bank</a:t>
            </a:r>
          </a:p>
        </p:txBody>
      </p:sp>
      <p:sp>
        <p:nvSpPr>
          <p:cNvPr id="23564" name="Rectangle 12"/>
          <p:cNvSpPr>
            <a:spLocks noChangeArrowheads="1"/>
          </p:cNvSpPr>
          <p:nvPr/>
        </p:nvSpPr>
        <p:spPr bwMode="auto">
          <a:xfrm>
            <a:off x="6249988" y="3733800"/>
            <a:ext cx="1865312" cy="6778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pPr algn="ctr" eaLnBrk="0" hangingPunct="0">
              <a:lnSpc>
                <a:spcPct val="80000"/>
              </a:lnSpc>
            </a:pPr>
            <a:r>
              <a:rPr lang="en-US" sz="1600" b="1">
                <a:latin typeface="Arial" charset="0"/>
              </a:rPr>
              <a:t>Exporter’s U.S. </a:t>
            </a:r>
            <a:br>
              <a:rPr lang="en-US" sz="1600" b="1">
                <a:latin typeface="Arial" charset="0"/>
              </a:rPr>
            </a:br>
            <a:r>
              <a:rPr lang="en-US" sz="1600" b="1">
                <a:latin typeface="Arial" charset="0"/>
              </a:rPr>
              <a:t>Bank</a:t>
            </a:r>
            <a:br>
              <a:rPr lang="en-US" sz="1600" b="1">
                <a:latin typeface="Arial" charset="0"/>
              </a:rPr>
            </a:br>
            <a:r>
              <a:rPr lang="en-US" sz="1600" b="1">
                <a:latin typeface="Arial" charset="0"/>
              </a:rPr>
              <a:t>(Remitting Bank</a:t>
            </a:r>
            <a:r>
              <a:rPr lang="en-US" sz="1600" b="1">
                <a:solidFill>
                  <a:schemeClr val="bg1"/>
                </a:solidFill>
                <a:latin typeface="Arial" charset="0"/>
              </a:rPr>
              <a:t>) </a:t>
            </a:r>
          </a:p>
        </p:txBody>
      </p:sp>
      <p:grpSp>
        <p:nvGrpSpPr>
          <p:cNvPr id="23570" name="Group 18"/>
          <p:cNvGrpSpPr>
            <a:grpSpLocks/>
          </p:cNvGrpSpPr>
          <p:nvPr/>
        </p:nvGrpSpPr>
        <p:grpSpPr bwMode="auto">
          <a:xfrm>
            <a:off x="525463" y="2152650"/>
            <a:ext cx="5597525" cy="3041650"/>
            <a:chOff x="331" y="1356"/>
            <a:chExt cx="3526" cy="1916"/>
          </a:xfrm>
        </p:grpSpPr>
        <p:sp>
          <p:nvSpPr>
            <p:cNvPr id="23565" name="Rectangle 13"/>
            <p:cNvSpPr>
              <a:spLocks noChangeArrowheads="1"/>
            </p:cNvSpPr>
            <p:nvPr/>
          </p:nvSpPr>
          <p:spPr bwMode="auto">
            <a:xfrm>
              <a:off x="1956" y="1511"/>
              <a:ext cx="1887" cy="4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pPr algn="ctr" eaLnBrk="0" hangingPunct="0">
                <a:lnSpc>
                  <a:spcPct val="80000"/>
                </a:lnSpc>
              </a:pPr>
              <a:r>
                <a:rPr lang="en-US" sz="1600" b="1">
                  <a:solidFill>
                    <a:schemeClr val="accent2"/>
                  </a:solidFill>
                  <a:latin typeface="Arial" charset="0"/>
                </a:rPr>
                <a:t>Sales Contract</a:t>
              </a:r>
              <a:br>
                <a:rPr lang="en-US" sz="1600" b="1">
                  <a:solidFill>
                    <a:schemeClr val="accent2"/>
                  </a:solidFill>
                  <a:latin typeface="Arial" charset="0"/>
                </a:rPr>
              </a:br>
              <a:r>
                <a:rPr lang="en-US" sz="1600" b="1">
                  <a:solidFill>
                    <a:schemeClr val="accent2"/>
                  </a:solidFill>
                  <a:latin typeface="Arial" charset="0"/>
                </a:rPr>
                <a:t>CIF Japanese Port</a:t>
              </a:r>
              <a:br>
                <a:rPr lang="en-US" sz="1600" b="1">
                  <a:solidFill>
                    <a:schemeClr val="accent2"/>
                  </a:solidFill>
                  <a:latin typeface="Arial" charset="0"/>
                </a:rPr>
              </a:br>
              <a:r>
                <a:rPr lang="en-US" sz="1600" b="1">
                  <a:solidFill>
                    <a:schemeClr val="accent2"/>
                  </a:solidFill>
                  <a:latin typeface="Arial" charset="0"/>
                </a:rPr>
                <a:t>Documents Against Payment</a:t>
              </a:r>
            </a:p>
          </p:txBody>
        </p:sp>
        <p:sp>
          <p:nvSpPr>
            <p:cNvPr id="23566" name="Line 14"/>
            <p:cNvSpPr>
              <a:spLocks noChangeShapeType="1"/>
            </p:cNvSpPr>
            <p:nvPr/>
          </p:nvSpPr>
          <p:spPr bwMode="auto">
            <a:xfrm>
              <a:off x="1712" y="1443"/>
              <a:ext cx="948" cy="0"/>
            </a:xfrm>
            <a:prstGeom prst="line">
              <a:avLst/>
            </a:prstGeom>
            <a:noFill/>
            <a:ln w="25400">
              <a:solidFill>
                <a:schemeClr val="accent2"/>
              </a:solidFill>
              <a:round/>
              <a:headEnd type="stealth" w="med" len="lg"/>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3567" name="Oval 15"/>
            <p:cNvSpPr>
              <a:spLocks noChangeArrowheads="1"/>
            </p:cNvSpPr>
            <p:nvPr/>
          </p:nvSpPr>
          <p:spPr bwMode="auto">
            <a:xfrm>
              <a:off x="2674" y="1356"/>
              <a:ext cx="243" cy="174"/>
            </a:xfrm>
            <a:prstGeom prst="ellipse">
              <a:avLst/>
            </a:prstGeom>
            <a:noFill/>
            <a:ln w="25400">
              <a:solidFill>
                <a:schemeClr val="accent2"/>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nchor="ctr"/>
            <a:lstStyle/>
            <a:p>
              <a:pPr algn="ctr" eaLnBrk="0" hangingPunct="0"/>
              <a:r>
                <a:rPr lang="en-US" sz="1800" b="1">
                  <a:latin typeface="Arial" charset="0"/>
                </a:rPr>
                <a:t>A</a:t>
              </a:r>
            </a:p>
          </p:txBody>
        </p:sp>
        <p:sp>
          <p:nvSpPr>
            <p:cNvPr id="23568" name="Rectangle 16"/>
            <p:cNvSpPr>
              <a:spLocks noChangeArrowheads="1"/>
            </p:cNvSpPr>
            <p:nvPr/>
          </p:nvSpPr>
          <p:spPr bwMode="auto">
            <a:xfrm>
              <a:off x="331" y="3060"/>
              <a:ext cx="2855"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pPr eaLnBrk="0" hangingPunct="0">
                <a:tabLst>
                  <a:tab pos="338138" algn="l"/>
                </a:tabLst>
              </a:pPr>
              <a:r>
                <a:rPr lang="en-US" sz="1600" b="1">
                  <a:solidFill>
                    <a:schemeClr val="accent2"/>
                  </a:solidFill>
                  <a:latin typeface="Arial" charset="0"/>
                </a:rPr>
                <a:t>A. 	Sales contract calls for documentary sale</a:t>
              </a:r>
            </a:p>
          </p:txBody>
        </p:sp>
        <p:sp>
          <p:nvSpPr>
            <p:cNvPr id="23569" name="Line 17"/>
            <p:cNvSpPr>
              <a:spLocks noChangeShapeType="1"/>
            </p:cNvSpPr>
            <p:nvPr/>
          </p:nvSpPr>
          <p:spPr bwMode="auto">
            <a:xfrm flipH="1">
              <a:off x="2927" y="1447"/>
              <a:ext cx="930" cy="0"/>
            </a:xfrm>
            <a:prstGeom prst="line">
              <a:avLst/>
            </a:prstGeom>
            <a:noFill/>
            <a:ln w="25400">
              <a:solidFill>
                <a:schemeClr val="accent2"/>
              </a:solidFill>
              <a:round/>
              <a:headEnd type="stealth" w="med" len="lg"/>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23575" name="Group 23"/>
          <p:cNvGrpSpPr>
            <a:grpSpLocks/>
          </p:cNvGrpSpPr>
          <p:nvPr/>
        </p:nvGrpSpPr>
        <p:grpSpPr bwMode="auto">
          <a:xfrm>
            <a:off x="525463" y="1379538"/>
            <a:ext cx="7681912" cy="4032250"/>
            <a:chOff x="331" y="869"/>
            <a:chExt cx="4839" cy="2540"/>
          </a:xfrm>
        </p:grpSpPr>
        <p:sp>
          <p:nvSpPr>
            <p:cNvPr id="23571" name="Line 19"/>
            <p:cNvSpPr>
              <a:spLocks noChangeShapeType="1"/>
            </p:cNvSpPr>
            <p:nvPr/>
          </p:nvSpPr>
          <p:spPr bwMode="auto">
            <a:xfrm flipH="1" flipV="1">
              <a:off x="4179" y="869"/>
              <a:ext cx="196" cy="90"/>
            </a:xfrm>
            <a:prstGeom prst="line">
              <a:avLst/>
            </a:prstGeom>
            <a:noFill/>
            <a:ln w="25400">
              <a:solidFill>
                <a:schemeClr val="accent2"/>
              </a:solidFill>
              <a:round/>
              <a:headEnd type="none" w="sm" len="sm"/>
              <a:tailEnd type="stealth"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3572" name="Oval 20"/>
            <p:cNvSpPr>
              <a:spLocks noChangeArrowheads="1"/>
            </p:cNvSpPr>
            <p:nvPr/>
          </p:nvSpPr>
          <p:spPr bwMode="auto">
            <a:xfrm>
              <a:off x="4363" y="924"/>
              <a:ext cx="243" cy="174"/>
            </a:xfrm>
            <a:prstGeom prst="ellipse">
              <a:avLst/>
            </a:prstGeom>
            <a:noFill/>
            <a:ln w="25400">
              <a:solidFill>
                <a:schemeClr val="accent2"/>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nchor="ctr"/>
            <a:lstStyle/>
            <a:p>
              <a:pPr algn="ctr" eaLnBrk="0" hangingPunct="0"/>
              <a:r>
                <a:rPr lang="en-US" sz="1800" b="1">
                  <a:latin typeface="Arial" charset="0"/>
                </a:rPr>
                <a:t>B</a:t>
              </a:r>
            </a:p>
          </p:txBody>
        </p:sp>
        <p:sp>
          <p:nvSpPr>
            <p:cNvPr id="23573" name="Rectangle 21"/>
            <p:cNvSpPr>
              <a:spLocks noChangeArrowheads="1"/>
            </p:cNvSpPr>
            <p:nvPr/>
          </p:nvSpPr>
          <p:spPr bwMode="auto">
            <a:xfrm>
              <a:off x="331" y="3197"/>
              <a:ext cx="4839"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pPr eaLnBrk="0" hangingPunct="0">
                <a:tabLst>
                  <a:tab pos="338138" algn="l"/>
                </a:tabLst>
              </a:pPr>
              <a:r>
                <a:rPr lang="en-US" sz="1600" b="1">
                  <a:solidFill>
                    <a:schemeClr val="accent2"/>
                  </a:solidFill>
                  <a:latin typeface="Arial" charset="0"/>
                </a:rPr>
                <a:t>B. 	Documents prepared - export license obtained - goods delivered to carrier</a:t>
              </a:r>
            </a:p>
          </p:txBody>
        </p:sp>
        <p:sp>
          <p:nvSpPr>
            <p:cNvPr id="23574" name="Line 22"/>
            <p:cNvSpPr>
              <a:spLocks noChangeShapeType="1"/>
            </p:cNvSpPr>
            <p:nvPr/>
          </p:nvSpPr>
          <p:spPr bwMode="auto">
            <a:xfrm flipH="1" flipV="1">
              <a:off x="4589" y="1067"/>
              <a:ext cx="178" cy="79"/>
            </a:xfrm>
            <a:prstGeom prst="line">
              <a:avLst/>
            </a:prstGeom>
            <a:noFill/>
            <a:ln w="25400">
              <a:solidFill>
                <a:schemeClr val="accent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23583" name="Group 31"/>
          <p:cNvGrpSpPr>
            <a:grpSpLocks/>
          </p:cNvGrpSpPr>
          <p:nvPr/>
        </p:nvGrpSpPr>
        <p:grpSpPr bwMode="auto">
          <a:xfrm>
            <a:off x="525463" y="2711450"/>
            <a:ext cx="7861300" cy="3162300"/>
            <a:chOff x="331" y="1708"/>
            <a:chExt cx="4952" cy="1992"/>
          </a:xfrm>
        </p:grpSpPr>
        <p:sp>
          <p:nvSpPr>
            <p:cNvPr id="23576" name="Line 24"/>
            <p:cNvSpPr>
              <a:spLocks noChangeShapeType="1"/>
            </p:cNvSpPr>
            <p:nvPr/>
          </p:nvSpPr>
          <p:spPr bwMode="auto">
            <a:xfrm flipV="1">
              <a:off x="4731" y="1993"/>
              <a:ext cx="0" cy="314"/>
            </a:xfrm>
            <a:prstGeom prst="line">
              <a:avLst/>
            </a:prstGeom>
            <a:noFill/>
            <a:ln w="25400">
              <a:solidFill>
                <a:schemeClr val="accent2"/>
              </a:solidFill>
              <a:round/>
              <a:headEnd type="stealth" w="med" len="lg"/>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3577" name="Oval 25"/>
            <p:cNvSpPr>
              <a:spLocks noChangeArrowheads="1"/>
            </p:cNvSpPr>
            <p:nvPr/>
          </p:nvSpPr>
          <p:spPr bwMode="auto">
            <a:xfrm>
              <a:off x="4609" y="1812"/>
              <a:ext cx="243" cy="174"/>
            </a:xfrm>
            <a:prstGeom prst="ellipse">
              <a:avLst/>
            </a:prstGeom>
            <a:noFill/>
            <a:ln w="25400">
              <a:solidFill>
                <a:schemeClr val="accent2"/>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nchor="ctr"/>
            <a:lstStyle/>
            <a:p>
              <a:pPr algn="ctr" eaLnBrk="0" hangingPunct="0"/>
              <a:r>
                <a:rPr lang="en-US" sz="1800" b="1">
                  <a:latin typeface="Arial" charset="0"/>
                </a:rPr>
                <a:t>C</a:t>
              </a:r>
            </a:p>
          </p:txBody>
        </p:sp>
        <p:sp>
          <p:nvSpPr>
            <p:cNvPr id="23578" name="Line 26"/>
            <p:cNvSpPr>
              <a:spLocks noChangeShapeType="1"/>
            </p:cNvSpPr>
            <p:nvPr/>
          </p:nvSpPr>
          <p:spPr bwMode="auto">
            <a:xfrm>
              <a:off x="2973" y="2689"/>
              <a:ext cx="804" cy="0"/>
            </a:xfrm>
            <a:prstGeom prst="line">
              <a:avLst/>
            </a:prstGeom>
            <a:noFill/>
            <a:ln w="25400">
              <a:solidFill>
                <a:schemeClr val="accent2"/>
              </a:solidFill>
              <a:round/>
              <a:headEnd type="none" w="sm" len="sm"/>
              <a:tailEnd type="stealth"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3579" name="Oval 27"/>
            <p:cNvSpPr>
              <a:spLocks noChangeArrowheads="1"/>
            </p:cNvSpPr>
            <p:nvPr/>
          </p:nvSpPr>
          <p:spPr bwMode="auto">
            <a:xfrm>
              <a:off x="2728" y="2598"/>
              <a:ext cx="243" cy="174"/>
            </a:xfrm>
            <a:prstGeom prst="ellipse">
              <a:avLst/>
            </a:prstGeom>
            <a:noFill/>
            <a:ln w="25400">
              <a:solidFill>
                <a:schemeClr val="accent2"/>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nchor="ctr"/>
            <a:lstStyle/>
            <a:p>
              <a:pPr algn="ctr" eaLnBrk="0" hangingPunct="0"/>
              <a:r>
                <a:rPr lang="en-US" sz="1800" b="1">
                  <a:latin typeface="Arial" charset="0"/>
                </a:rPr>
                <a:t>F</a:t>
              </a:r>
            </a:p>
          </p:txBody>
        </p:sp>
        <p:sp>
          <p:nvSpPr>
            <p:cNvPr id="23580" name="Rectangle 28"/>
            <p:cNvSpPr>
              <a:spLocks noChangeArrowheads="1"/>
            </p:cNvSpPr>
            <p:nvPr/>
          </p:nvSpPr>
          <p:spPr bwMode="auto">
            <a:xfrm>
              <a:off x="331" y="3334"/>
              <a:ext cx="4952" cy="3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pPr eaLnBrk="0" hangingPunct="0">
                <a:tabLst>
                  <a:tab pos="338138" algn="l"/>
                </a:tabLst>
              </a:pPr>
              <a:r>
                <a:rPr lang="en-US" sz="1600" b="1">
                  <a:solidFill>
                    <a:schemeClr val="accent2"/>
                  </a:solidFill>
                  <a:latin typeface="Arial" charset="0"/>
                </a:rPr>
                <a:t>C. 	Negotiable bill of lading, insurance policy, certificates of origin, invoice with</a:t>
              </a:r>
              <a:br>
                <a:rPr lang="en-US" sz="1600" b="1">
                  <a:solidFill>
                    <a:schemeClr val="accent2"/>
                  </a:solidFill>
                  <a:latin typeface="Arial" charset="0"/>
                </a:rPr>
              </a:br>
              <a:r>
                <a:rPr lang="en-US" sz="1600" b="1">
                  <a:solidFill>
                    <a:schemeClr val="accent2"/>
                  </a:solidFill>
                  <a:latin typeface="Arial" charset="0"/>
                </a:rPr>
                <a:t>	draft attached presented to remitting bank</a:t>
              </a:r>
            </a:p>
          </p:txBody>
        </p:sp>
        <p:sp>
          <p:nvSpPr>
            <p:cNvPr id="23581" name="Line 29"/>
            <p:cNvSpPr>
              <a:spLocks noChangeShapeType="1"/>
            </p:cNvSpPr>
            <p:nvPr/>
          </p:nvSpPr>
          <p:spPr bwMode="auto">
            <a:xfrm>
              <a:off x="1746" y="2690"/>
              <a:ext cx="974" cy="0"/>
            </a:xfrm>
            <a:prstGeom prst="line">
              <a:avLst/>
            </a:prstGeom>
            <a:noFill/>
            <a:ln w="25400">
              <a:solidFill>
                <a:schemeClr val="accent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3582" name="Line 30"/>
            <p:cNvSpPr>
              <a:spLocks noChangeShapeType="1"/>
            </p:cNvSpPr>
            <p:nvPr/>
          </p:nvSpPr>
          <p:spPr bwMode="auto">
            <a:xfrm flipV="1">
              <a:off x="4731" y="1708"/>
              <a:ext cx="0" cy="95"/>
            </a:xfrm>
            <a:prstGeom prst="line">
              <a:avLst/>
            </a:prstGeom>
            <a:noFill/>
            <a:ln w="25400">
              <a:solidFill>
                <a:schemeClr val="accent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23588" name="Group 36"/>
          <p:cNvGrpSpPr>
            <a:grpSpLocks/>
          </p:cNvGrpSpPr>
          <p:nvPr/>
        </p:nvGrpSpPr>
        <p:grpSpPr bwMode="auto">
          <a:xfrm>
            <a:off x="525463" y="3895725"/>
            <a:ext cx="7691437" cy="2168525"/>
            <a:chOff x="331" y="2454"/>
            <a:chExt cx="4845" cy="1366"/>
          </a:xfrm>
        </p:grpSpPr>
        <p:sp>
          <p:nvSpPr>
            <p:cNvPr id="23584" name="Line 32"/>
            <p:cNvSpPr>
              <a:spLocks noChangeShapeType="1"/>
            </p:cNvSpPr>
            <p:nvPr/>
          </p:nvSpPr>
          <p:spPr bwMode="auto">
            <a:xfrm flipH="1">
              <a:off x="1711" y="2537"/>
              <a:ext cx="721" cy="0"/>
            </a:xfrm>
            <a:prstGeom prst="line">
              <a:avLst/>
            </a:prstGeom>
            <a:noFill/>
            <a:ln w="25400">
              <a:solidFill>
                <a:schemeClr val="accent2"/>
              </a:solidFill>
              <a:round/>
              <a:headEnd type="none" w="sm" len="sm"/>
              <a:tailEnd type="stealth"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3585" name="Oval 33"/>
            <p:cNvSpPr>
              <a:spLocks noChangeArrowheads="1"/>
            </p:cNvSpPr>
            <p:nvPr/>
          </p:nvSpPr>
          <p:spPr bwMode="auto">
            <a:xfrm>
              <a:off x="2440" y="2454"/>
              <a:ext cx="243" cy="174"/>
            </a:xfrm>
            <a:prstGeom prst="ellipse">
              <a:avLst/>
            </a:prstGeom>
            <a:noFill/>
            <a:ln w="25400">
              <a:solidFill>
                <a:schemeClr val="accent2"/>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nchor="ctr"/>
            <a:lstStyle/>
            <a:p>
              <a:pPr algn="ctr" eaLnBrk="0" hangingPunct="0"/>
              <a:r>
                <a:rPr lang="en-US" sz="1800" b="1">
                  <a:latin typeface="Arial" charset="0"/>
                </a:rPr>
                <a:t>D</a:t>
              </a:r>
            </a:p>
          </p:txBody>
        </p:sp>
        <p:sp>
          <p:nvSpPr>
            <p:cNvPr id="23586" name="Rectangle 34"/>
            <p:cNvSpPr>
              <a:spLocks noChangeArrowheads="1"/>
            </p:cNvSpPr>
            <p:nvPr/>
          </p:nvSpPr>
          <p:spPr bwMode="auto">
            <a:xfrm>
              <a:off x="331" y="3608"/>
              <a:ext cx="4845"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pPr eaLnBrk="0" hangingPunct="0">
                <a:tabLst>
                  <a:tab pos="338138" algn="l"/>
                </a:tabLst>
              </a:pPr>
              <a:r>
                <a:rPr lang="en-US" sz="1600" b="1">
                  <a:solidFill>
                    <a:schemeClr val="accent2"/>
                  </a:solidFill>
                  <a:latin typeface="Arial" charset="0"/>
                </a:rPr>
                <a:t>D. 	Documents forwarded for collection through International banking system</a:t>
              </a:r>
            </a:p>
          </p:txBody>
        </p:sp>
        <p:sp>
          <p:nvSpPr>
            <p:cNvPr id="23587" name="Line 35"/>
            <p:cNvSpPr>
              <a:spLocks noChangeShapeType="1"/>
            </p:cNvSpPr>
            <p:nvPr/>
          </p:nvSpPr>
          <p:spPr bwMode="auto">
            <a:xfrm flipH="1">
              <a:off x="2691" y="2537"/>
              <a:ext cx="1092" cy="0"/>
            </a:xfrm>
            <a:prstGeom prst="line">
              <a:avLst/>
            </a:prstGeom>
            <a:noFill/>
            <a:ln w="25400">
              <a:solidFill>
                <a:schemeClr val="accent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23593" name="Group 41"/>
          <p:cNvGrpSpPr>
            <a:grpSpLocks/>
          </p:cNvGrpSpPr>
          <p:nvPr/>
        </p:nvGrpSpPr>
        <p:grpSpPr bwMode="auto">
          <a:xfrm>
            <a:off x="525463" y="2681288"/>
            <a:ext cx="5332412" cy="3594100"/>
            <a:chOff x="331" y="1689"/>
            <a:chExt cx="3359" cy="2264"/>
          </a:xfrm>
        </p:grpSpPr>
        <p:sp>
          <p:nvSpPr>
            <p:cNvPr id="23589" name="Line 37"/>
            <p:cNvSpPr>
              <a:spLocks noChangeShapeType="1"/>
            </p:cNvSpPr>
            <p:nvPr/>
          </p:nvSpPr>
          <p:spPr bwMode="auto">
            <a:xfrm flipV="1">
              <a:off x="995" y="1689"/>
              <a:ext cx="0" cy="212"/>
            </a:xfrm>
            <a:prstGeom prst="line">
              <a:avLst/>
            </a:prstGeom>
            <a:noFill/>
            <a:ln w="25400">
              <a:solidFill>
                <a:schemeClr val="accent2"/>
              </a:solidFill>
              <a:round/>
              <a:headEnd type="none" w="sm" len="sm"/>
              <a:tailEnd type="stealth"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3590" name="Oval 38"/>
            <p:cNvSpPr>
              <a:spLocks noChangeArrowheads="1"/>
            </p:cNvSpPr>
            <p:nvPr/>
          </p:nvSpPr>
          <p:spPr bwMode="auto">
            <a:xfrm>
              <a:off x="874" y="1908"/>
              <a:ext cx="243" cy="174"/>
            </a:xfrm>
            <a:prstGeom prst="ellipse">
              <a:avLst/>
            </a:prstGeom>
            <a:noFill/>
            <a:ln w="25400">
              <a:solidFill>
                <a:schemeClr val="accent2"/>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nchor="ctr"/>
            <a:lstStyle/>
            <a:p>
              <a:pPr algn="ctr" eaLnBrk="0" hangingPunct="0"/>
              <a:r>
                <a:rPr lang="en-US" sz="1800" b="1">
                  <a:latin typeface="Arial" charset="0"/>
                </a:rPr>
                <a:t>E</a:t>
              </a:r>
            </a:p>
          </p:txBody>
        </p:sp>
        <p:sp>
          <p:nvSpPr>
            <p:cNvPr id="23591" name="Rectangle 39"/>
            <p:cNvSpPr>
              <a:spLocks noChangeArrowheads="1"/>
            </p:cNvSpPr>
            <p:nvPr/>
          </p:nvSpPr>
          <p:spPr bwMode="auto">
            <a:xfrm>
              <a:off x="331" y="3741"/>
              <a:ext cx="3359"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pPr eaLnBrk="0" hangingPunct="0">
                <a:tabLst>
                  <a:tab pos="338138" algn="l"/>
                </a:tabLst>
              </a:pPr>
              <a:r>
                <a:rPr lang="en-US" sz="1600" b="1">
                  <a:solidFill>
                    <a:schemeClr val="accent2"/>
                  </a:solidFill>
                  <a:latin typeface="Arial" charset="0"/>
                </a:rPr>
                <a:t>E. 	Documents presented for negotiation on payment</a:t>
              </a:r>
            </a:p>
          </p:txBody>
        </p:sp>
        <p:sp>
          <p:nvSpPr>
            <p:cNvPr id="23592" name="Line 40"/>
            <p:cNvSpPr>
              <a:spLocks noChangeShapeType="1"/>
            </p:cNvSpPr>
            <p:nvPr/>
          </p:nvSpPr>
          <p:spPr bwMode="auto">
            <a:xfrm flipV="1">
              <a:off x="995" y="2093"/>
              <a:ext cx="0" cy="185"/>
            </a:xfrm>
            <a:prstGeom prst="line">
              <a:avLst/>
            </a:prstGeom>
            <a:noFill/>
            <a:ln w="25400">
              <a:solidFill>
                <a:schemeClr val="accent2"/>
              </a:solidFill>
              <a:round/>
              <a:headEnd type="stealth" w="med" len="lg"/>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23598" name="Group 46"/>
          <p:cNvGrpSpPr>
            <a:grpSpLocks/>
          </p:cNvGrpSpPr>
          <p:nvPr/>
        </p:nvGrpSpPr>
        <p:grpSpPr bwMode="auto">
          <a:xfrm>
            <a:off x="525463" y="2700338"/>
            <a:ext cx="6757987" cy="3790950"/>
            <a:chOff x="331" y="1701"/>
            <a:chExt cx="4257" cy="2388"/>
          </a:xfrm>
        </p:grpSpPr>
        <p:sp>
          <p:nvSpPr>
            <p:cNvPr id="23594" name="Line 42"/>
            <p:cNvSpPr>
              <a:spLocks noChangeShapeType="1"/>
            </p:cNvSpPr>
            <p:nvPr/>
          </p:nvSpPr>
          <p:spPr bwMode="auto">
            <a:xfrm>
              <a:off x="4469" y="1701"/>
              <a:ext cx="0" cy="277"/>
            </a:xfrm>
            <a:prstGeom prst="line">
              <a:avLst/>
            </a:prstGeom>
            <a:noFill/>
            <a:ln w="25400">
              <a:solidFill>
                <a:schemeClr val="accent2"/>
              </a:solidFill>
              <a:round/>
              <a:headEnd type="stealth" w="med" len="lg"/>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3595" name="Oval 43"/>
            <p:cNvSpPr>
              <a:spLocks noChangeArrowheads="1"/>
            </p:cNvSpPr>
            <p:nvPr/>
          </p:nvSpPr>
          <p:spPr bwMode="auto">
            <a:xfrm>
              <a:off x="4345" y="1982"/>
              <a:ext cx="243" cy="174"/>
            </a:xfrm>
            <a:prstGeom prst="ellipse">
              <a:avLst/>
            </a:prstGeom>
            <a:noFill/>
            <a:ln w="25400">
              <a:solidFill>
                <a:schemeClr val="accent2"/>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nchor="ctr"/>
            <a:lstStyle/>
            <a:p>
              <a:pPr algn="ctr" eaLnBrk="0" hangingPunct="0"/>
              <a:r>
                <a:rPr lang="en-US" sz="1800" b="1">
                  <a:latin typeface="Arial" charset="0"/>
                </a:rPr>
                <a:t>F</a:t>
              </a:r>
            </a:p>
          </p:txBody>
        </p:sp>
        <p:sp>
          <p:nvSpPr>
            <p:cNvPr id="23596" name="Rectangle 44"/>
            <p:cNvSpPr>
              <a:spLocks noChangeArrowheads="1"/>
            </p:cNvSpPr>
            <p:nvPr/>
          </p:nvSpPr>
          <p:spPr bwMode="auto">
            <a:xfrm>
              <a:off x="331" y="3877"/>
              <a:ext cx="3381"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pPr eaLnBrk="0" hangingPunct="0">
                <a:tabLst>
                  <a:tab pos="338138" algn="l"/>
                </a:tabLst>
              </a:pPr>
              <a:r>
                <a:rPr lang="en-US" sz="1600" b="1">
                  <a:solidFill>
                    <a:schemeClr val="accent2"/>
                  </a:solidFill>
                  <a:latin typeface="Arial" charset="0"/>
                </a:rPr>
                <a:t>F. 	Payment remitted and exporter’s account credited</a:t>
              </a:r>
            </a:p>
          </p:txBody>
        </p:sp>
        <p:sp>
          <p:nvSpPr>
            <p:cNvPr id="23597" name="Line 45"/>
            <p:cNvSpPr>
              <a:spLocks noChangeShapeType="1"/>
            </p:cNvSpPr>
            <p:nvPr/>
          </p:nvSpPr>
          <p:spPr bwMode="auto">
            <a:xfrm>
              <a:off x="4468" y="2169"/>
              <a:ext cx="0" cy="118"/>
            </a:xfrm>
            <a:prstGeom prst="line">
              <a:avLst/>
            </a:prstGeom>
            <a:noFill/>
            <a:ln w="25400">
              <a:solidFill>
                <a:schemeClr val="accent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23603" name="Group 51"/>
          <p:cNvGrpSpPr>
            <a:grpSpLocks/>
          </p:cNvGrpSpPr>
          <p:nvPr/>
        </p:nvGrpSpPr>
        <p:grpSpPr bwMode="auto">
          <a:xfrm>
            <a:off x="525463" y="1425575"/>
            <a:ext cx="4362450" cy="5254625"/>
            <a:chOff x="331" y="898"/>
            <a:chExt cx="2748" cy="3310"/>
          </a:xfrm>
        </p:grpSpPr>
        <p:sp>
          <p:nvSpPr>
            <p:cNvPr id="23599" name="Line 47"/>
            <p:cNvSpPr>
              <a:spLocks noChangeShapeType="1"/>
            </p:cNvSpPr>
            <p:nvPr/>
          </p:nvSpPr>
          <p:spPr bwMode="auto">
            <a:xfrm flipH="1">
              <a:off x="853" y="1021"/>
              <a:ext cx="242" cy="75"/>
            </a:xfrm>
            <a:prstGeom prst="line">
              <a:avLst/>
            </a:prstGeom>
            <a:noFill/>
            <a:ln w="25400">
              <a:solidFill>
                <a:schemeClr val="accent2"/>
              </a:solidFill>
              <a:round/>
              <a:headEnd type="none" w="sm" len="sm"/>
              <a:tailEnd type="stealth"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3600" name="Oval 48"/>
            <p:cNvSpPr>
              <a:spLocks noChangeArrowheads="1"/>
            </p:cNvSpPr>
            <p:nvPr/>
          </p:nvSpPr>
          <p:spPr bwMode="auto">
            <a:xfrm>
              <a:off x="1099" y="898"/>
              <a:ext cx="243" cy="174"/>
            </a:xfrm>
            <a:prstGeom prst="ellipse">
              <a:avLst/>
            </a:prstGeom>
            <a:noFill/>
            <a:ln w="25400">
              <a:solidFill>
                <a:schemeClr val="accent2"/>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nchor="ctr"/>
            <a:lstStyle/>
            <a:p>
              <a:pPr algn="ctr" eaLnBrk="0" hangingPunct="0"/>
              <a:r>
                <a:rPr lang="en-US" sz="1800" b="1">
                  <a:latin typeface="Arial" charset="0"/>
                </a:rPr>
                <a:t>G</a:t>
              </a:r>
            </a:p>
          </p:txBody>
        </p:sp>
        <p:sp>
          <p:nvSpPr>
            <p:cNvPr id="23601" name="Rectangle 49"/>
            <p:cNvSpPr>
              <a:spLocks noChangeArrowheads="1"/>
            </p:cNvSpPr>
            <p:nvPr/>
          </p:nvSpPr>
          <p:spPr bwMode="auto">
            <a:xfrm>
              <a:off x="331" y="3996"/>
              <a:ext cx="2748"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pPr eaLnBrk="0" hangingPunct="0">
                <a:tabLst>
                  <a:tab pos="338138" algn="l"/>
                </a:tabLst>
              </a:pPr>
              <a:r>
                <a:rPr lang="en-US" sz="1600" b="1">
                  <a:solidFill>
                    <a:schemeClr val="accent2"/>
                  </a:solidFill>
                  <a:latin typeface="Arial" charset="0"/>
                </a:rPr>
                <a:t>G. 	Importer claims goods and makes entry</a:t>
              </a:r>
            </a:p>
          </p:txBody>
        </p:sp>
        <p:sp>
          <p:nvSpPr>
            <p:cNvPr id="23602" name="Line 50"/>
            <p:cNvSpPr>
              <a:spLocks noChangeShapeType="1"/>
            </p:cNvSpPr>
            <p:nvPr/>
          </p:nvSpPr>
          <p:spPr bwMode="auto">
            <a:xfrm flipH="1">
              <a:off x="1347" y="906"/>
              <a:ext cx="179" cy="46"/>
            </a:xfrm>
            <a:prstGeom prst="line">
              <a:avLst/>
            </a:prstGeom>
            <a:noFill/>
            <a:ln w="25400">
              <a:solidFill>
                <a:schemeClr val="accent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499"/>
                                          </p:stCondLst>
                                        </p:cTn>
                                        <p:tgtEl>
                                          <p:spTgt spid="23570"/>
                                        </p:tgtEl>
                                        <p:attrNameLst>
                                          <p:attrName>style.visibility</p:attrName>
                                        </p:attrNameLst>
                                      </p:cBhvr>
                                      <p:to>
                                        <p:strVal val="visible"/>
                                      </p:to>
                                    </p:set>
                                  </p:childTnLst>
                                  <p:subTnLst>
                                    <p:animClr clrSpc="rgb" dir="cw">
                                      <p:cBhvr override="childStyle">
                                        <p:cTn dur="1" fill="hold" display="0" masterRel="nextClick" afterEffect="1"/>
                                        <p:tgtEl>
                                          <p:spTgt spid="23570"/>
                                        </p:tgtEl>
                                        <p:attrNameLst>
                                          <p:attrName>ppt_c</p:attrName>
                                        </p:attrNameLst>
                                      </p:cBhvr>
                                      <p:to>
                                        <a:schemeClr val="bg2"/>
                                      </p:to>
                                    </p:animClr>
                                  </p:sub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499"/>
                                          </p:stCondLst>
                                        </p:cTn>
                                        <p:tgtEl>
                                          <p:spTgt spid="23575"/>
                                        </p:tgtEl>
                                        <p:attrNameLst>
                                          <p:attrName>style.visibility</p:attrName>
                                        </p:attrNameLst>
                                      </p:cBhvr>
                                      <p:to>
                                        <p:strVal val="visible"/>
                                      </p:to>
                                    </p:set>
                                  </p:childTnLst>
                                  <p:subTnLst>
                                    <p:animClr clrSpc="rgb" dir="cw">
                                      <p:cBhvr override="childStyle">
                                        <p:cTn dur="1" fill="hold" display="0" masterRel="nextClick" afterEffect="1"/>
                                        <p:tgtEl>
                                          <p:spTgt spid="23575"/>
                                        </p:tgtEl>
                                        <p:attrNameLst>
                                          <p:attrName>ppt_c</p:attrName>
                                        </p:attrNameLst>
                                      </p:cBhvr>
                                      <p:to>
                                        <a:schemeClr val="bg2"/>
                                      </p:to>
                                    </p:animClr>
                                  </p:sub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499"/>
                                          </p:stCondLst>
                                        </p:cTn>
                                        <p:tgtEl>
                                          <p:spTgt spid="23583"/>
                                        </p:tgtEl>
                                        <p:attrNameLst>
                                          <p:attrName>style.visibility</p:attrName>
                                        </p:attrNameLst>
                                      </p:cBhvr>
                                      <p:to>
                                        <p:strVal val="visible"/>
                                      </p:to>
                                    </p:set>
                                  </p:childTnLst>
                                  <p:subTnLst>
                                    <p:animClr clrSpc="rgb" dir="cw">
                                      <p:cBhvr override="childStyle">
                                        <p:cTn dur="1" fill="hold" display="0" masterRel="nextClick" afterEffect="1"/>
                                        <p:tgtEl>
                                          <p:spTgt spid="23583"/>
                                        </p:tgtEl>
                                        <p:attrNameLst>
                                          <p:attrName>ppt_c</p:attrName>
                                        </p:attrNameLst>
                                      </p:cBhvr>
                                      <p:to>
                                        <a:schemeClr val="bg2"/>
                                      </p:to>
                                    </p:animClr>
                                  </p:sub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499"/>
                                          </p:stCondLst>
                                        </p:cTn>
                                        <p:tgtEl>
                                          <p:spTgt spid="23588"/>
                                        </p:tgtEl>
                                        <p:attrNameLst>
                                          <p:attrName>style.visibility</p:attrName>
                                        </p:attrNameLst>
                                      </p:cBhvr>
                                      <p:to>
                                        <p:strVal val="visible"/>
                                      </p:to>
                                    </p:set>
                                  </p:childTnLst>
                                  <p:subTnLst>
                                    <p:animClr clrSpc="rgb" dir="cw">
                                      <p:cBhvr override="childStyle">
                                        <p:cTn dur="1" fill="hold" display="0" masterRel="nextClick" afterEffect="1"/>
                                        <p:tgtEl>
                                          <p:spTgt spid="23588"/>
                                        </p:tgtEl>
                                        <p:attrNameLst>
                                          <p:attrName>ppt_c</p:attrName>
                                        </p:attrNameLst>
                                      </p:cBhvr>
                                      <p:to>
                                        <a:schemeClr val="bg2"/>
                                      </p:to>
                                    </p:animClr>
                                  </p:sub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499"/>
                                          </p:stCondLst>
                                        </p:cTn>
                                        <p:tgtEl>
                                          <p:spTgt spid="23593"/>
                                        </p:tgtEl>
                                        <p:attrNameLst>
                                          <p:attrName>style.visibility</p:attrName>
                                        </p:attrNameLst>
                                      </p:cBhvr>
                                      <p:to>
                                        <p:strVal val="visible"/>
                                      </p:to>
                                    </p:set>
                                  </p:childTnLst>
                                  <p:subTnLst>
                                    <p:animClr clrSpc="rgb" dir="cw">
                                      <p:cBhvr override="childStyle">
                                        <p:cTn dur="1" fill="hold" display="0" masterRel="nextClick" afterEffect="1"/>
                                        <p:tgtEl>
                                          <p:spTgt spid="23593"/>
                                        </p:tgtEl>
                                        <p:attrNameLst>
                                          <p:attrName>ppt_c</p:attrName>
                                        </p:attrNameLst>
                                      </p:cBhvr>
                                      <p:to>
                                        <a:schemeClr val="bg2"/>
                                      </p:to>
                                    </p:animClr>
                                  </p:sub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nodeType="clickEffect">
                                  <p:stCondLst>
                                    <p:cond delay="0"/>
                                  </p:stCondLst>
                                  <p:childTnLst>
                                    <p:set>
                                      <p:cBhvr>
                                        <p:cTn id="26" dur="1" fill="hold">
                                          <p:stCondLst>
                                            <p:cond delay="499"/>
                                          </p:stCondLst>
                                        </p:cTn>
                                        <p:tgtEl>
                                          <p:spTgt spid="23598"/>
                                        </p:tgtEl>
                                        <p:attrNameLst>
                                          <p:attrName>style.visibility</p:attrName>
                                        </p:attrNameLst>
                                      </p:cBhvr>
                                      <p:to>
                                        <p:strVal val="visible"/>
                                      </p:to>
                                    </p:set>
                                  </p:childTnLst>
                                  <p:subTnLst>
                                    <p:animClr clrSpc="rgb" dir="cw">
                                      <p:cBhvr override="childStyle">
                                        <p:cTn dur="1" fill="hold" display="0" masterRel="nextClick" afterEffect="1"/>
                                        <p:tgtEl>
                                          <p:spTgt spid="23598"/>
                                        </p:tgtEl>
                                        <p:attrNameLst>
                                          <p:attrName>ppt_c</p:attrName>
                                        </p:attrNameLst>
                                      </p:cBhvr>
                                      <p:to>
                                        <a:schemeClr val="bg2"/>
                                      </p:to>
                                    </p:animClr>
                                  </p:sub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nodeType="clickEffect">
                                  <p:stCondLst>
                                    <p:cond delay="0"/>
                                  </p:stCondLst>
                                  <p:childTnLst>
                                    <p:set>
                                      <p:cBhvr>
                                        <p:cTn id="30" dur="1" fill="hold">
                                          <p:stCondLst>
                                            <p:cond delay="499"/>
                                          </p:stCondLst>
                                        </p:cTn>
                                        <p:tgtEl>
                                          <p:spTgt spid="23603"/>
                                        </p:tgtEl>
                                        <p:attrNameLst>
                                          <p:attrName>style.visibility</p:attrName>
                                        </p:attrNameLst>
                                      </p:cBhvr>
                                      <p:to>
                                        <p:strVal val="visible"/>
                                      </p:to>
                                    </p:set>
                                  </p:childTnLst>
                                  <p:subTnLst>
                                    <p:animClr clrSpc="rgb" dir="cw">
                                      <p:cBhvr override="childStyle">
                                        <p:cTn dur="1" fill="hold" display="0" masterRel="nextClick" afterEffect="1"/>
                                        <p:tgtEl>
                                          <p:spTgt spid="23603"/>
                                        </p:tgtEl>
                                        <p:attrNameLst>
                                          <p:attrName>ppt_c</p:attrName>
                                        </p:attrNameLst>
                                      </p:cBhvr>
                                      <p:to>
                                        <a:schemeClr val="bg2"/>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Blends">
  <a:themeElements>
    <a:clrScheme name="Blends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fontScheme name="Blends">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ahoma"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ahoma" charset="0"/>
          </a:defRPr>
        </a:defPPr>
      </a:lstStyle>
    </a:lnDef>
  </a:objectDefaults>
  <a:extraClrSchemeLst>
    <a:extraClrScheme>
      <a:clrScheme name="Blends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Blends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Blends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Blends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Blends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Blends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Blends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C:\Program Files\Microsoft Office\Templates\Presentation Designs\Blends.pot</Template>
  <TotalTime>746</TotalTime>
  <Words>1797</Words>
  <Application>Microsoft Office PowerPoint</Application>
  <PresentationFormat>On-screen Show (4:3)</PresentationFormat>
  <Paragraphs>199</Paragraphs>
  <Slides>27</Slides>
  <Notes>27</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27</vt:i4>
      </vt:variant>
    </vt:vector>
  </HeadingPairs>
  <TitlesOfParts>
    <vt:vector size="33" baseType="lpstr">
      <vt:lpstr>Times New Roman</vt:lpstr>
      <vt:lpstr>Tahoma</vt:lpstr>
      <vt:lpstr>Wingdings</vt:lpstr>
      <vt:lpstr>Arial</vt:lpstr>
      <vt:lpstr>Blends</vt:lpstr>
      <vt:lpstr>ClipArt</vt:lpstr>
      <vt:lpstr>Documentary Sale and Terms of Trade</vt:lpstr>
      <vt:lpstr>Contracts as a way to  manage risk</vt:lpstr>
      <vt:lpstr>Where is the the risk in an international transaction? </vt:lpstr>
      <vt:lpstr>Definitions</vt:lpstr>
      <vt:lpstr>Bill of Lading</vt:lpstr>
      <vt:lpstr>Documentary Collection: Payment against documents</vt:lpstr>
      <vt:lpstr>Stages in Documentary transaction</vt:lpstr>
      <vt:lpstr>Documentary draft</vt:lpstr>
      <vt:lpstr>The Documentary Sale</vt:lpstr>
      <vt:lpstr>Stages</vt:lpstr>
      <vt:lpstr>Purchasers of Bills of lading</vt:lpstr>
      <vt:lpstr>Types of Contracts: Shipment and Destination</vt:lpstr>
      <vt:lpstr>Risk of loss under contracts</vt:lpstr>
      <vt:lpstr>Trade Terms -- INCOTERMS</vt:lpstr>
      <vt:lpstr>INCOTerms 2010:  E Terms</vt:lpstr>
      <vt:lpstr>INCOTerms 2010:  F Terms</vt:lpstr>
      <vt:lpstr>INCOTerms 2010:  C Terms</vt:lpstr>
      <vt:lpstr>INCOTerms 2010:  D Terms</vt:lpstr>
      <vt:lpstr>Measurement of damages in CIF contract</vt:lpstr>
      <vt:lpstr>Electronic Data Interchange (EDI)</vt:lpstr>
      <vt:lpstr>Basic concepts</vt:lpstr>
      <vt:lpstr>Banque de Depots v. Ferroligas</vt:lpstr>
      <vt:lpstr>Biddell Brothers v. Clemens Horst</vt:lpstr>
      <vt:lpstr>Basse &amp; Selve v. Bank of Australasia</vt:lpstr>
      <vt:lpstr>St. Paul Guardian Ins. V. Neuromed Medical Systems (S.D.N.Y. 2002)</vt:lpstr>
      <vt:lpstr>Kumar Corp. v. Nopal Lines, Ltd. (Fla Dst. Ct. App. 1985)</vt:lpstr>
      <vt:lpstr>Web Sites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Documentary Sale</dc:title>
  <dc:creator>John Sloan &amp; Beverley Earle</dc:creator>
  <cp:lastModifiedBy>Patrick J Cihon</cp:lastModifiedBy>
  <cp:revision>26</cp:revision>
  <cp:lastPrinted>1997-02-04T17:48:12Z</cp:lastPrinted>
  <dcterms:created xsi:type="dcterms:W3CDTF">1996-10-04T17:01:04Z</dcterms:created>
  <dcterms:modified xsi:type="dcterms:W3CDTF">2012-01-12T21:21:30Z</dcterms:modified>
</cp:coreProperties>
</file>