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25"/>
  </p:notesMasterIdLst>
  <p:handoutMasterIdLst>
    <p:handoutMasterId r:id="rId26"/>
  </p:handoutMasterIdLst>
  <p:sldIdLst>
    <p:sldId id="277" r:id="rId2"/>
    <p:sldId id="308" r:id="rId3"/>
    <p:sldId id="278" r:id="rId4"/>
    <p:sldId id="332" r:id="rId5"/>
    <p:sldId id="279" r:id="rId6"/>
    <p:sldId id="334" r:id="rId7"/>
    <p:sldId id="333" r:id="rId8"/>
    <p:sldId id="330" r:id="rId9"/>
    <p:sldId id="281" r:id="rId10"/>
    <p:sldId id="282" r:id="rId11"/>
    <p:sldId id="310" r:id="rId12"/>
    <p:sldId id="331" r:id="rId13"/>
    <p:sldId id="318" r:id="rId14"/>
    <p:sldId id="321" r:id="rId15"/>
    <p:sldId id="285" r:id="rId16"/>
    <p:sldId id="286" r:id="rId17"/>
    <p:sldId id="336" r:id="rId18"/>
    <p:sldId id="338" r:id="rId19"/>
    <p:sldId id="339" r:id="rId20"/>
    <p:sldId id="340" r:id="rId21"/>
    <p:sldId id="342" r:id="rId22"/>
    <p:sldId id="343" r:id="rId23"/>
    <p:sldId id="341" r:id="rId24"/>
  </p:sldIdLst>
  <p:sldSz cx="9144000" cy="6858000" type="screen4x3"/>
  <p:notesSz cx="68580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5F5F5F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>
        <p:scale>
          <a:sx n="113" d="100"/>
          <a:sy n="113" d="100"/>
        </p:scale>
        <p:origin x="-1584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fld id="{D403B5F5-9746-4B1E-A49C-1346D523E3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403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74189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3950" y="692150"/>
            <a:ext cx="4610100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79913"/>
            <a:ext cx="5486400" cy="41481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3950" y="692150"/>
            <a:ext cx="4610100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79913"/>
            <a:ext cx="5486400" cy="41481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939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939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39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939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939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0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940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4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940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5940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5940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CDA18FD-BC63-4F3E-A760-A27061BD73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9DF52-3375-40DA-B0D5-D32F067E83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276F47-7A15-492C-BE52-DEE958C003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9D32A1-9D9D-4CDA-999A-FE19741A35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9DE67-484C-43FF-9BD9-7335B168DD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163D9-1BDF-4072-BBA1-179755393D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5518C0-57D7-4884-BB86-BD01FE8918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FE2765-E05E-4E5B-82FB-3B7428ECEB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42BA06-48F7-4A9B-AB60-D5910C5E64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D2B63-95AD-4B1C-B660-2F4983C28B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C82DAE-C1F6-4162-A5FB-97822E7DAA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5837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837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837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39C25AB-402C-4490-9D75-1EFBC339F5A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CA581FB7-CA83-48C0-9234-657B9A09DB08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1752600"/>
            <a:ext cx="7315200" cy="11430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/>
              <a:t>National Lawmaking Powers and the Regulation of U.S. Trade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828800"/>
          </a:xfrm>
          <a:noFill/>
          <a:ln/>
        </p:spPr>
        <p:txBody>
          <a:bodyPr lIns="92075" tIns="46038" rIns="92075" bIns="46038"/>
          <a:lstStyle/>
          <a:p>
            <a:r>
              <a:rPr lang="en-US" b="1"/>
              <a:t>Chapter 8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57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200">
                <a:latin typeface="Times New Roman" pitchFamily="18" charset="0"/>
              </a:rPr>
              <a:t>© 2002 West/Thomson Learning </a:t>
            </a:r>
            <a:endParaRPr lang="en-US" sz="2400" u="sng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EC1B-70B6-483B-9CAE-65CFB7617719}" type="slidenum">
              <a:rPr lang="en-US"/>
              <a:pPr/>
              <a:t>10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-609600"/>
            <a:ext cx="7315200" cy="24384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/>
              <a:t>Trade agreements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57400"/>
            <a:ext cx="7467600" cy="3998913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b="1"/>
              <a:t>Trade agreements are classic examples of congressional - executive delegated power</a:t>
            </a:r>
          </a:p>
          <a:p>
            <a:pPr>
              <a:lnSpc>
                <a:spcPct val="90000"/>
              </a:lnSpc>
            </a:pPr>
            <a:r>
              <a:rPr lang="en-US" b="1" i="1" u="sng"/>
              <a:t>Star-Kist v. United States</a:t>
            </a:r>
            <a:r>
              <a:rPr lang="en-US" b="1"/>
              <a:t> (Cust. &amp; Pat. App. 1959):</a:t>
            </a:r>
            <a:r>
              <a:rPr lang="en-US" b="1" i="1"/>
              <a:t>  </a:t>
            </a:r>
            <a:r>
              <a:rPr lang="en-US" b="1"/>
              <a:t>delegation of authority to president to amend import duties held constitutional </a:t>
            </a:r>
          </a:p>
          <a:p>
            <a:pPr>
              <a:lnSpc>
                <a:spcPct val="90000"/>
              </a:lnSpc>
            </a:pPr>
            <a:r>
              <a:rPr lang="en-US" b="1"/>
              <a:t>Congress set out sufficiently discernable standard to guide exercise of delegated power</a:t>
            </a:r>
            <a:r>
              <a:rPr lang="en-US" u="sng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4263-5484-479E-A622-8C5ADAC72062}" type="slidenum">
              <a:rPr lang="en-US"/>
              <a:pPr/>
              <a:t>11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sz="4000" b="1"/>
              <a:t>Examples of Delegated Power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322513"/>
            <a:ext cx="7772400" cy="38100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b="1" dirty="0"/>
              <a:t>GATT</a:t>
            </a:r>
          </a:p>
          <a:p>
            <a:pPr>
              <a:lnSpc>
                <a:spcPct val="90000"/>
              </a:lnSpc>
            </a:pPr>
            <a:r>
              <a:rPr lang="en-US" b="1" dirty="0"/>
              <a:t>Fast  Track Negotiating </a:t>
            </a:r>
            <a:r>
              <a:rPr lang="en-US" b="1" dirty="0" smtClean="0"/>
              <a:t>Authority – NAFTA and CAFTA</a:t>
            </a:r>
            <a:endParaRPr lang="en-US" b="1" dirty="0"/>
          </a:p>
          <a:p>
            <a:pPr>
              <a:lnSpc>
                <a:spcPct val="90000"/>
              </a:lnSpc>
            </a:pPr>
            <a:r>
              <a:rPr lang="en-US" b="1" dirty="0"/>
              <a:t>Emergency powers</a:t>
            </a:r>
          </a:p>
          <a:p>
            <a:pPr>
              <a:lnSpc>
                <a:spcPct val="90000"/>
              </a:lnSpc>
            </a:pPr>
            <a:r>
              <a:rPr lang="en-US" b="1" dirty="0"/>
              <a:t>Trading with the Enemy Act</a:t>
            </a:r>
          </a:p>
          <a:p>
            <a:pPr>
              <a:lnSpc>
                <a:spcPct val="90000"/>
              </a:lnSpc>
            </a:pPr>
            <a:r>
              <a:rPr lang="en-US" b="1" dirty="0"/>
              <a:t>International Emergency Economic Powers Act (IEEPA) 1977- basis of economic sanctions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5F2C-B338-44ED-B11B-D0EC6583F1B2}" type="slidenum">
              <a:rPr lang="en-US"/>
              <a:pPr/>
              <a:t>12</a:t>
            </a:fld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881063"/>
            <a:ext cx="7793038" cy="1760538"/>
          </a:xfrm>
        </p:spPr>
        <p:txBody>
          <a:bodyPr/>
          <a:lstStyle/>
          <a:p>
            <a:r>
              <a:rPr lang="en-US" sz="3200" b="1"/>
              <a:t>President’s Emergency Powers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371600"/>
            <a:ext cx="7772400" cy="47609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/>
              <a:t>Trading with the Enemy Act:  repealed in 1977</a:t>
            </a:r>
          </a:p>
          <a:p>
            <a:pPr>
              <a:lnSpc>
                <a:spcPct val="80000"/>
              </a:lnSpc>
            </a:pPr>
            <a:r>
              <a:rPr lang="en-US" sz="2400" b="1"/>
              <a:t>National Emergencies Act:  requires Congressional approval of state of emergency declarations after 1 year</a:t>
            </a:r>
          </a:p>
          <a:p>
            <a:pPr>
              <a:lnSpc>
                <a:spcPct val="80000"/>
              </a:lnSpc>
            </a:pPr>
            <a:r>
              <a:rPr lang="en-US" sz="2400" b="1"/>
              <a:t>Int. Emergency Economic Powers Act:  grants wide discretion to control int. financial transactions</a:t>
            </a:r>
          </a:p>
          <a:p>
            <a:pPr lvl="1">
              <a:lnSpc>
                <a:spcPct val="80000"/>
              </a:lnSpc>
            </a:pPr>
            <a:r>
              <a:rPr lang="en-US" sz="2400" b="1"/>
              <a:t>Freeze assets, impose embargos, or other sanctions</a:t>
            </a:r>
          </a:p>
          <a:p>
            <a:pPr lvl="1">
              <a:lnSpc>
                <a:spcPct val="80000"/>
              </a:lnSpc>
            </a:pPr>
            <a:r>
              <a:rPr lang="en-US" sz="2400" b="1"/>
              <a:t>Usually implemented by Treasury Dept.</a:t>
            </a:r>
          </a:p>
          <a:p>
            <a:pPr>
              <a:lnSpc>
                <a:spcPct val="80000"/>
              </a:lnSpc>
            </a:pPr>
            <a:r>
              <a:rPr lang="en-US" sz="2400" b="1"/>
              <a:t>USA Patriot Act:  antiterrorism powers</a:t>
            </a:r>
          </a:p>
          <a:p>
            <a:pPr lvl="1">
              <a:lnSpc>
                <a:spcPct val="80000"/>
              </a:lnSpc>
            </a:pPr>
            <a:r>
              <a:rPr lang="en-US" sz="2400" b="1"/>
              <a:t>Seizure of property, financial transactions reporting</a:t>
            </a:r>
          </a:p>
          <a:p>
            <a:pPr lvl="1">
              <a:lnSpc>
                <a:spcPct val="80000"/>
              </a:lnSpc>
            </a:pPr>
            <a:r>
              <a:rPr lang="en-US" sz="2400" b="1"/>
              <a:t>Some provisions recently held unconstitutional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DD630-4A6E-4425-AA9B-BCA571B2CECC}" type="slidenum">
              <a:rPr lang="en-US"/>
              <a:pPr/>
              <a:t>13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772400" cy="838200"/>
          </a:xfrm>
        </p:spPr>
        <p:txBody>
          <a:bodyPr/>
          <a:lstStyle/>
          <a:p>
            <a:r>
              <a:rPr lang="en-US" sz="3600" b="1"/>
              <a:t>Fast Track Negotiating Authority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95400"/>
            <a:ext cx="7772400" cy="43799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dirty="0"/>
              <a:t>Instituted by Trade Reform Act of 1974</a:t>
            </a:r>
          </a:p>
          <a:p>
            <a:pPr>
              <a:lnSpc>
                <a:spcPct val="90000"/>
              </a:lnSpc>
            </a:pPr>
            <a:r>
              <a:rPr lang="en-US" sz="2800" b="1" dirty="0"/>
              <a:t>Process</a:t>
            </a:r>
            <a:r>
              <a:rPr lang="en-US" sz="2800" b="1" dirty="0" smtClean="0"/>
              <a:t>:  “Trade Promotion </a:t>
            </a:r>
            <a:r>
              <a:rPr lang="en-US" sz="2800" b="1" dirty="0" err="1" smtClean="0"/>
              <a:t>Autnority</a:t>
            </a:r>
            <a:r>
              <a:rPr lang="en-US" sz="2800" b="1" dirty="0" smtClean="0"/>
              <a:t>”</a:t>
            </a:r>
            <a:endParaRPr lang="en-US" sz="2800" b="1" dirty="0"/>
          </a:p>
          <a:p>
            <a:pPr lvl="1">
              <a:lnSpc>
                <a:spcPct val="90000"/>
              </a:lnSpc>
            </a:pPr>
            <a:r>
              <a:rPr lang="en-US" b="1" dirty="0"/>
              <a:t>President notifies Congress of intent to enter agt.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Congress authorizes President to negotiate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Agreement submitted to Congress within specified time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Congress must vote to accept or reject within a specified time period (usually 60 or 90 days)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Congress can’t amend agreement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35BE8-1524-4659-81A0-9486309403E1}" type="slidenum">
              <a:rPr lang="en-US"/>
              <a:pPr/>
              <a:t>14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848600" cy="1219200"/>
          </a:xfrm>
        </p:spPr>
        <p:txBody>
          <a:bodyPr/>
          <a:lstStyle/>
          <a:p>
            <a:r>
              <a:rPr lang="en-US" sz="3600" b="1"/>
              <a:t>Preemption of Trade Law:  State- Federal Conflict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828800"/>
            <a:ext cx="7772400" cy="42576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/>
              <a:t>Supremacy Clause:  federal law pre-empts state law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1996: Mass. law banned business with Myanmar 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1997: Federal Executive order placing restrictions on investing in Myanmar</a:t>
            </a:r>
          </a:p>
          <a:p>
            <a:pPr lvl="1">
              <a:lnSpc>
                <a:spcPct val="90000"/>
              </a:lnSpc>
            </a:pPr>
            <a:r>
              <a:rPr lang="en-US" sz="2000" b="1" i="1" u="sng"/>
              <a:t>Crosby v. National Foreign Trade Council</a:t>
            </a:r>
            <a:r>
              <a:rPr lang="en-US" sz="2000" b="1" u="sng"/>
              <a:t> </a:t>
            </a:r>
            <a:r>
              <a:rPr lang="en-US" sz="2000" b="1"/>
              <a:t> (US 2000):  Supreme Court strikes down Mass. law on basis of preemption</a:t>
            </a:r>
          </a:p>
          <a:p>
            <a:pPr>
              <a:lnSpc>
                <a:spcPct val="90000"/>
              </a:lnSpc>
            </a:pPr>
            <a:r>
              <a:rPr lang="en-US" sz="2000" b="1"/>
              <a:t>Import – Export Clause</a:t>
            </a:r>
          </a:p>
          <a:p>
            <a:pPr>
              <a:lnSpc>
                <a:spcPct val="90000"/>
              </a:lnSpc>
            </a:pPr>
            <a:r>
              <a:rPr lang="en-US" sz="2000" b="1"/>
              <a:t>Commerce Clause</a:t>
            </a:r>
          </a:p>
          <a:p>
            <a:pPr lvl="1">
              <a:lnSpc>
                <a:spcPct val="90000"/>
              </a:lnSpc>
            </a:pPr>
            <a:r>
              <a:rPr lang="en-US" sz="2000" b="1" i="1" u="sng"/>
              <a:t>Japan Line, Ltd. V. County of Los Angeles (US 1979)</a:t>
            </a:r>
            <a:r>
              <a:rPr lang="en-US" sz="2000" b="1"/>
              <a:t>: state tax on property used exclusively in foreign commerce violates commerce clause and is unconstitutional</a:t>
            </a:r>
            <a:r>
              <a:rPr lang="en-US" sz="2000" b="1" i="1" u="sng"/>
              <a:t> 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Prohibits state restrictions on  exports or and limits restrictions on imports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B9595-23DB-4628-9255-D2941CEF7228}" type="slidenum">
              <a:rPr lang="en-US"/>
              <a:pPr/>
              <a:t>15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543800" cy="17526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 sz="4000" b="1" dirty="0"/>
              <a:t>Federal Agencies Involved</a:t>
            </a:r>
            <a:br>
              <a:rPr lang="en-US" sz="4000" b="1" dirty="0"/>
            </a:br>
            <a:r>
              <a:rPr lang="en-US" sz="4000" b="1" dirty="0"/>
              <a:t> in Trade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981200"/>
            <a:ext cx="7772400" cy="4151313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1600" b="1" dirty="0"/>
              <a:t>Dept. of Commerce </a:t>
            </a:r>
            <a:endParaRPr lang="en-US" sz="1600" b="1" dirty="0" smtClean="0"/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International </a:t>
            </a:r>
            <a:r>
              <a:rPr lang="en-US" sz="1600" b="1" dirty="0"/>
              <a:t>Trade Administration </a:t>
            </a:r>
            <a:r>
              <a:rPr lang="en-US" sz="1600" b="1" dirty="0" smtClean="0"/>
              <a:t> (ITA)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U.S. Commercial Service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U.S. Bureau of Industry and Security</a:t>
            </a:r>
            <a:endParaRPr lang="en-US" sz="1600" b="1" dirty="0"/>
          </a:p>
          <a:p>
            <a:pPr>
              <a:lnSpc>
                <a:spcPct val="90000"/>
              </a:lnSpc>
            </a:pPr>
            <a:r>
              <a:rPr lang="en-US" sz="1600" b="1" dirty="0" smtClean="0"/>
              <a:t>Dept. of Homeland Security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Border and Transportation Security</a:t>
            </a:r>
          </a:p>
          <a:p>
            <a:pPr lvl="2">
              <a:lnSpc>
                <a:spcPct val="90000"/>
              </a:lnSpc>
            </a:pPr>
            <a:r>
              <a:rPr lang="en-US" sz="1600" b="1" dirty="0" smtClean="0"/>
              <a:t>Customs &amp; Border Protection</a:t>
            </a:r>
          </a:p>
          <a:p>
            <a:pPr lvl="2">
              <a:lnSpc>
                <a:spcPct val="90000"/>
              </a:lnSpc>
            </a:pPr>
            <a:r>
              <a:rPr lang="en-US" sz="1600" b="1" dirty="0" smtClean="0"/>
              <a:t>Immigration and Customs Enforcement</a:t>
            </a:r>
          </a:p>
          <a:p>
            <a:pPr lvl="2">
              <a:lnSpc>
                <a:spcPct val="90000"/>
              </a:lnSpc>
            </a:pPr>
            <a:r>
              <a:rPr lang="en-US" sz="1600" b="1" dirty="0" smtClean="0"/>
              <a:t>Citizenship &amp; Immigration Services</a:t>
            </a:r>
          </a:p>
          <a:p>
            <a:pPr lvl="2">
              <a:lnSpc>
                <a:spcPct val="90000"/>
              </a:lnSpc>
            </a:pPr>
            <a:r>
              <a:rPr lang="en-US" sz="1600" b="1" dirty="0" smtClean="0"/>
              <a:t>Transportation Security Administration</a:t>
            </a:r>
          </a:p>
          <a:p>
            <a:pPr lvl="2">
              <a:lnSpc>
                <a:spcPct val="90000"/>
              </a:lnSpc>
            </a:pPr>
            <a:r>
              <a:rPr lang="en-US" sz="1600" b="1" dirty="0" smtClean="0"/>
              <a:t>Secret Service</a:t>
            </a:r>
          </a:p>
          <a:p>
            <a:pPr lvl="2">
              <a:lnSpc>
                <a:spcPct val="90000"/>
              </a:lnSpc>
            </a:pPr>
            <a:r>
              <a:rPr lang="en-US" sz="1600" b="1" dirty="0" smtClean="0"/>
              <a:t>Federal Emergency Management Agency</a:t>
            </a:r>
          </a:p>
          <a:p>
            <a:pPr lvl="2">
              <a:lnSpc>
                <a:spcPct val="90000"/>
              </a:lnSpc>
            </a:pPr>
            <a:r>
              <a:rPr lang="en-US" sz="1600" b="1" dirty="0" smtClean="0"/>
              <a:t>U.S. Coast Guard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24 Hour Rule:  Advance Notice of Shipments to US</a:t>
            </a:r>
            <a:endParaRPr lang="en-US" sz="1600" b="1" dirty="0"/>
          </a:p>
          <a:p>
            <a:pPr>
              <a:lnSpc>
                <a:spcPct val="90000"/>
              </a:lnSpc>
            </a:pPr>
            <a:r>
              <a:rPr lang="en-US" sz="1600" b="1" dirty="0" smtClean="0"/>
              <a:t>U.S. Trade Representative</a:t>
            </a:r>
            <a:endParaRPr lang="en-US" sz="1600" b="1" dirty="0"/>
          </a:p>
          <a:p>
            <a:pPr>
              <a:lnSpc>
                <a:spcPct val="90000"/>
              </a:lnSpc>
            </a:pPr>
            <a:r>
              <a:rPr lang="en-US" sz="1600" b="1" dirty="0"/>
              <a:t>International Trade Commission (ITC): bipartisan, investigate trade disputes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22131-77AA-4469-B375-BDBFA93E5E05}" type="slidenum">
              <a:rPr lang="en-US"/>
              <a:pPr/>
              <a:t>16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sz="4000" b="1"/>
              <a:t>Court of International Trade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828800"/>
            <a:ext cx="7772400" cy="4303713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b="1"/>
              <a:t>Hears cases on trade and tariff law </a:t>
            </a:r>
          </a:p>
          <a:p>
            <a:pPr>
              <a:lnSpc>
                <a:spcPct val="90000"/>
              </a:lnSpc>
            </a:pPr>
            <a:r>
              <a:rPr lang="en-US" b="1"/>
              <a:t>Jurisdiction over actions against the U.S. involving:</a:t>
            </a:r>
          </a:p>
          <a:p>
            <a:pPr lvl="1">
              <a:lnSpc>
                <a:spcPct val="90000"/>
              </a:lnSpc>
            </a:pPr>
            <a:r>
              <a:rPr lang="en-US" b="1"/>
              <a:t> revenue from imports or tonnage </a:t>
            </a:r>
          </a:p>
          <a:p>
            <a:pPr lvl="1">
              <a:lnSpc>
                <a:spcPct val="90000"/>
              </a:lnSpc>
            </a:pPr>
            <a:r>
              <a:rPr lang="en-US" b="1"/>
              <a:t>tariffs, duties, fees or taxes on imports</a:t>
            </a:r>
          </a:p>
          <a:p>
            <a:pPr lvl="1">
              <a:lnSpc>
                <a:spcPct val="90000"/>
              </a:lnSpc>
            </a:pPr>
            <a:r>
              <a:rPr lang="en-US" b="1"/>
              <a:t> embargoes or quantitative restriction (other than for health and safety reasons)</a:t>
            </a:r>
          </a:p>
          <a:p>
            <a:pPr lvl="1">
              <a:lnSpc>
                <a:spcPct val="90000"/>
              </a:lnSpc>
            </a:pPr>
            <a:r>
              <a:rPr lang="en-US" b="1"/>
              <a:t>Administration or enforcement of customs laws.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29AC9-5EA2-4FB2-BDA3-9E56A8F95D00}" type="slidenum">
              <a:rPr lang="en-US"/>
              <a:pPr/>
              <a:t>17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793038" cy="1143000"/>
          </a:xfrm>
        </p:spPr>
        <p:txBody>
          <a:bodyPr/>
          <a:lstStyle/>
          <a:p>
            <a:r>
              <a:rPr lang="en-US"/>
              <a:t>Foreign Corrupt Practices Act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752600"/>
            <a:ext cx="7772400" cy="43799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/>
              <a:t>Passed in 1977, amended in 1999 to reflect OECD Convention</a:t>
            </a:r>
          </a:p>
          <a:p>
            <a:pPr>
              <a:lnSpc>
                <a:spcPct val="90000"/>
              </a:lnSpc>
            </a:pPr>
            <a:r>
              <a:rPr lang="en-US" b="1"/>
              <a:t>Prohibits bribery of foreign officials </a:t>
            </a:r>
          </a:p>
          <a:p>
            <a:pPr>
              <a:lnSpc>
                <a:spcPct val="90000"/>
              </a:lnSpc>
            </a:pPr>
            <a:r>
              <a:rPr lang="en-US" b="1"/>
              <a:t>Requires firms to establish internal accounting and record keeping mechanisms to detect bribery</a:t>
            </a:r>
          </a:p>
          <a:p>
            <a:pPr>
              <a:lnSpc>
                <a:spcPct val="90000"/>
              </a:lnSpc>
            </a:pPr>
            <a:r>
              <a:rPr lang="en-US" b="1"/>
              <a:t>Criminal provisions not vigorously enforced</a:t>
            </a:r>
          </a:p>
          <a:p>
            <a:pPr>
              <a:lnSpc>
                <a:spcPct val="90000"/>
              </a:lnSpc>
            </a:pPr>
            <a:r>
              <a:rPr lang="en-US" b="1"/>
              <a:t>OECD and EU adopted similar provisions</a:t>
            </a:r>
          </a:p>
        </p:txBody>
      </p:sp>
    </p:spTree>
    <p:extLst>
      <p:ext uri="{BB962C8B-B14F-4D97-AF65-F5344CB8AC3E}">
        <p14:creationId xmlns:p14="http://schemas.microsoft.com/office/powerpoint/2010/main" val="4857896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E7CE-3AA9-4954-B053-1C675BF63D06}" type="slidenum">
              <a:rPr lang="en-US"/>
              <a:pPr/>
              <a:t>18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3" y="-304800"/>
            <a:ext cx="7793037" cy="1143000"/>
          </a:xfrm>
        </p:spPr>
        <p:txBody>
          <a:bodyPr/>
          <a:lstStyle/>
          <a:p>
            <a:r>
              <a:rPr lang="en-US"/>
              <a:t>FCPA:  Anti-bribery Provisions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762000"/>
            <a:ext cx="7772400" cy="53705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/>
              <a:t>Anti-bribery provision:  prohibits US firms from “corruptly” paying foreign official for assistance in obtaining or retaining business</a:t>
            </a:r>
          </a:p>
          <a:p>
            <a:pPr lvl="1">
              <a:lnSpc>
                <a:spcPct val="90000"/>
              </a:lnSpc>
            </a:pPr>
            <a:r>
              <a:rPr lang="en-US" b="1"/>
              <a:t>Prohibits payment to agent if firm knows portion of payment will go to public official</a:t>
            </a:r>
          </a:p>
          <a:p>
            <a:pPr lvl="1">
              <a:lnSpc>
                <a:spcPct val="90000"/>
              </a:lnSpc>
            </a:pPr>
            <a:r>
              <a:rPr lang="en-US" b="1"/>
              <a:t>Payment must be knowing</a:t>
            </a:r>
          </a:p>
          <a:p>
            <a:pPr lvl="1">
              <a:lnSpc>
                <a:spcPct val="90000"/>
              </a:lnSpc>
            </a:pPr>
            <a:r>
              <a:rPr lang="en-US" b="1"/>
              <a:t>Excepts payment of “facilitating payments” for routine government action </a:t>
            </a:r>
          </a:p>
          <a:p>
            <a:pPr lvl="1">
              <a:lnSpc>
                <a:spcPct val="90000"/>
              </a:lnSpc>
            </a:pPr>
            <a:r>
              <a:rPr lang="en-US" b="1"/>
              <a:t>Penalties:  fines up to $2 million for firms;  fines of $100,000 and up to 5 years in jail for individuals</a:t>
            </a:r>
          </a:p>
          <a:p>
            <a:pPr lvl="1">
              <a:lnSpc>
                <a:spcPct val="90000"/>
              </a:lnSpc>
            </a:pPr>
            <a:endParaRPr lang="en-US" b="1"/>
          </a:p>
          <a:p>
            <a:pPr lvl="1">
              <a:lnSpc>
                <a:spcPct val="90000"/>
              </a:lnSpc>
            </a:pPr>
            <a:endParaRPr lang="en-US" sz="3200" b="1"/>
          </a:p>
        </p:txBody>
      </p:sp>
    </p:spTree>
    <p:extLst>
      <p:ext uri="{BB962C8B-B14F-4D97-AF65-F5344CB8AC3E}">
        <p14:creationId xmlns:p14="http://schemas.microsoft.com/office/powerpoint/2010/main" val="3136546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DEA82-1FDA-4369-B4CB-B1049C5A4BF1}" type="slidenum">
              <a:rPr lang="en-US"/>
              <a:pPr/>
              <a:t>19</a:t>
            </a:fld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995363"/>
            <a:ext cx="7793038" cy="1989138"/>
          </a:xfrm>
        </p:spPr>
        <p:txBody>
          <a:bodyPr/>
          <a:lstStyle/>
          <a:p>
            <a:r>
              <a:rPr lang="en-US"/>
              <a:t>FCPA:  Accounting Provisions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295400"/>
            <a:ext cx="77724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/>
              <a:t>Firms required to keep records and accounts that accurately reflect transactions and dispositions of assets</a:t>
            </a:r>
          </a:p>
          <a:p>
            <a:pPr>
              <a:lnSpc>
                <a:spcPct val="90000"/>
              </a:lnSpc>
            </a:pPr>
            <a:r>
              <a:rPr lang="en-US" b="1"/>
              <a:t>Firms must devise and maintain internal accounting controls to provide reasonable assurances that transactions are authorized and access to assets is tracked</a:t>
            </a:r>
          </a:p>
          <a:p>
            <a:pPr>
              <a:lnSpc>
                <a:spcPct val="90000"/>
              </a:lnSpc>
            </a:pPr>
            <a:r>
              <a:rPr lang="en-US" b="1"/>
              <a:t>No concept of materiality – relative scale of payments to be tracked</a:t>
            </a:r>
          </a:p>
        </p:txBody>
      </p:sp>
    </p:spTree>
    <p:extLst>
      <p:ext uri="{BB962C8B-B14F-4D97-AF65-F5344CB8AC3E}">
        <p14:creationId xmlns:p14="http://schemas.microsoft.com/office/powerpoint/2010/main" val="974658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9836-8D9A-4C40-9D7F-1DFF57F6E18C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772400" cy="11430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/>
              <a:t>Trade Law and Foreign Policy?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471738"/>
            <a:ext cx="7772400" cy="3660775"/>
          </a:xfrm>
          <a:noFill/>
          <a:ln/>
        </p:spPr>
        <p:txBody>
          <a:bodyPr lIns="92075" tIns="46038" rIns="92075" bIns="46038"/>
          <a:lstStyle/>
          <a:p>
            <a:r>
              <a:rPr lang="en-US" sz="2800" b="1" dirty="0"/>
              <a:t>Trade law governs trade relations with foreign countries including export and import laws</a:t>
            </a:r>
          </a:p>
          <a:p>
            <a:r>
              <a:rPr lang="en-US" sz="2800" b="1" dirty="0"/>
              <a:t>Trade law reflects not only economic policy but foreign policy as well</a:t>
            </a:r>
          </a:p>
          <a:p>
            <a:r>
              <a:rPr lang="en-US" sz="2800" b="1" dirty="0"/>
              <a:t>Examples: </a:t>
            </a:r>
            <a:r>
              <a:rPr lang="en-US" sz="2800" b="1" dirty="0" smtClean="0"/>
              <a:t>Cuba Embargo, </a:t>
            </a:r>
            <a:r>
              <a:rPr lang="en-US" sz="2800" b="1" dirty="0"/>
              <a:t>Soviet Grain embargo, China, North Korea, Libya, </a:t>
            </a:r>
            <a:r>
              <a:rPr lang="en-US" sz="2800" b="1" dirty="0" smtClean="0"/>
              <a:t>Iran, Myanmar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9C24-5FA6-4721-B147-C326F1BD95DB}" type="slidenum">
              <a:rPr lang="en-US"/>
              <a:pPr/>
              <a:t>20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-881063"/>
            <a:ext cx="7793038" cy="1566863"/>
          </a:xfrm>
        </p:spPr>
        <p:txBody>
          <a:bodyPr/>
          <a:lstStyle/>
          <a:p>
            <a:r>
              <a:rPr lang="en-US" sz="2400" b="1" dirty="0" smtClean="0"/>
              <a:t>FCPA –Review Opinion Procedure Release 10-01</a:t>
            </a:r>
            <a:endParaRPr lang="en-US" sz="2400" b="1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990600"/>
            <a:ext cx="77724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err="1" smtClean="0"/>
              <a:t>DoJ</a:t>
            </a:r>
            <a:r>
              <a:rPr lang="en-US" sz="2400" dirty="0" smtClean="0"/>
              <a:t> review of opinion request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Firm required to hire individuals, at least one is foreign official, to construct and work at facility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Firm will pay $5k per month for one year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Individual’s position and services at facility are separate from role as foreign officer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Individual will not perform services on behalf of firm or make decisions affecting firm</a:t>
            </a:r>
          </a:p>
          <a:p>
            <a:pPr>
              <a:lnSpc>
                <a:spcPct val="90000"/>
              </a:lnSpc>
            </a:pPr>
            <a:r>
              <a:rPr lang="en-US" sz="2400" dirty="0" err="1" smtClean="0"/>
              <a:t>DoJ</a:t>
            </a:r>
            <a:r>
              <a:rPr lang="en-US" sz="2400" dirty="0" smtClean="0"/>
              <a:t> will not take any enforcement action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Individual is being hired pursuant to agreement </a:t>
            </a:r>
            <a:r>
              <a:rPr lang="en-US" sz="2000" dirty="0" err="1" smtClean="0"/>
              <a:t>btwn</a:t>
            </a:r>
            <a:r>
              <a:rPr lang="en-US" sz="2000" dirty="0" smtClean="0"/>
              <a:t>. US Govt. Agency and the foreign government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Individual not in position to affect firm – neither procurement nor contracting decisions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Opinion relates only to specific facts of request and has no binding application to any other party or request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352025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"/>
            <a:ext cx="7793037" cy="762000"/>
          </a:xfrm>
        </p:spPr>
        <p:txBody>
          <a:bodyPr/>
          <a:lstStyle/>
          <a:p>
            <a:r>
              <a:rPr lang="en-US" sz="2800" b="1" i="1" dirty="0" smtClean="0"/>
              <a:t>SEC v. Siemens </a:t>
            </a:r>
            <a:r>
              <a:rPr lang="en-US" sz="2800" b="1" i="1" dirty="0" err="1" smtClean="0"/>
              <a:t>Aktiengesellschaft</a:t>
            </a:r>
            <a:r>
              <a:rPr lang="en-US" sz="2800" b="1" i="1" dirty="0" smtClean="0"/>
              <a:t/>
            </a:r>
            <a:br>
              <a:rPr lang="en-US" sz="2800" b="1" i="1" dirty="0" smtClean="0"/>
            </a:br>
            <a:r>
              <a:rPr lang="en-US" sz="2800" b="1" i="1" dirty="0"/>
              <a:t>	</a:t>
            </a:r>
            <a:r>
              <a:rPr lang="en-US" sz="2800" b="1" dirty="0" smtClean="0"/>
              <a:t>(SEC Litigation release, 12/15/08)</a:t>
            </a:r>
            <a:endParaRPr lang="en-US" sz="2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914400"/>
            <a:ext cx="7772400" cy="5218113"/>
          </a:xfrm>
        </p:spPr>
        <p:txBody>
          <a:bodyPr/>
          <a:lstStyle/>
          <a:p>
            <a:r>
              <a:rPr lang="en-US" sz="1800" dirty="0" smtClean="0"/>
              <a:t>Siemens violated FCPA by systematic bribery of foreign officials to obtain business</a:t>
            </a:r>
          </a:p>
          <a:p>
            <a:pPr lvl="1"/>
            <a:r>
              <a:rPr lang="en-US" sz="1800" dirty="0" smtClean="0"/>
              <a:t>Created elaborate payment schemes to conceal bribery payments</a:t>
            </a:r>
          </a:p>
          <a:p>
            <a:pPr lvl="1"/>
            <a:r>
              <a:rPr lang="en-US" sz="1800" dirty="0" smtClean="0"/>
              <a:t>Inadequate internal controls allowed corrupt practices</a:t>
            </a:r>
          </a:p>
          <a:p>
            <a:pPr lvl="1"/>
            <a:r>
              <a:rPr lang="en-US" sz="1800" dirty="0" smtClean="0"/>
              <a:t>At least 4283 payments used to pay government officials – total of $1.4 billion</a:t>
            </a:r>
          </a:p>
          <a:p>
            <a:pPr lvl="1"/>
            <a:r>
              <a:rPr lang="en-US" sz="1800" dirty="0" smtClean="0"/>
              <a:t>Kickbacks to Iraqi ministries for work under UN Oil for Food program – made $1.1 billion profit</a:t>
            </a:r>
          </a:p>
          <a:p>
            <a:pPr lvl="1"/>
            <a:r>
              <a:rPr lang="en-US" sz="1800" dirty="0" smtClean="0"/>
              <a:t>At least 1185 additional payments to third parties for illicit purposes - $391 million</a:t>
            </a:r>
          </a:p>
          <a:p>
            <a:pPr lvl="1"/>
            <a:r>
              <a:rPr lang="en-US" sz="1800" dirty="0" smtClean="0"/>
              <a:t>Siemen’s Board failed to implement and maintain controls required by German adoption of OECD anti-bribery convention and by US FCPA</a:t>
            </a:r>
          </a:p>
          <a:p>
            <a:pPr lvl="1"/>
            <a:r>
              <a:rPr lang="en-US" sz="1800" dirty="0" smtClean="0"/>
              <a:t>Corporate culture tolerated and rewarded bribery</a:t>
            </a:r>
          </a:p>
          <a:p>
            <a:pPr lvl="1"/>
            <a:r>
              <a:rPr lang="en-US" sz="1800" dirty="0" smtClean="0"/>
              <a:t>Siemens began reforms in Nov. 2006</a:t>
            </a:r>
          </a:p>
          <a:p>
            <a:r>
              <a:rPr lang="en-US" sz="2200" dirty="0" smtClean="0"/>
              <a:t>Siemens agreed to pay $1.6 billion in fines and disgorgement - $350 million to SEC and $450 to </a:t>
            </a:r>
            <a:r>
              <a:rPr lang="en-US" sz="2200" dirty="0" err="1" smtClean="0"/>
              <a:t>DoJ</a:t>
            </a:r>
            <a:r>
              <a:rPr lang="en-US" sz="2200" dirty="0" smtClean="0"/>
              <a:t>, $854 to German prosecutors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D32A1-9D9D-4CDA-999A-FE19741A359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038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57200"/>
            <a:ext cx="7793037" cy="533400"/>
          </a:xfrm>
        </p:spPr>
        <p:txBody>
          <a:bodyPr/>
          <a:lstStyle/>
          <a:p>
            <a:r>
              <a:rPr lang="en-US" sz="2800" dirty="0" smtClean="0"/>
              <a:t>		</a:t>
            </a:r>
            <a:r>
              <a:rPr lang="en-US" sz="2800" dirty="0" err="1" smtClean="0"/>
              <a:t>Soleimany</a:t>
            </a:r>
            <a:r>
              <a:rPr lang="en-US" sz="2800" dirty="0" smtClean="0"/>
              <a:t> v. </a:t>
            </a:r>
            <a:r>
              <a:rPr lang="en-US" sz="2800" dirty="0" err="1" smtClean="0"/>
              <a:t>Soliemany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	(U.K. – Ct. of Appeal, Civil Div. 1998)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990600"/>
            <a:ext cx="7772400" cy="5141913"/>
          </a:xfrm>
        </p:spPr>
        <p:txBody>
          <a:bodyPr/>
          <a:lstStyle/>
          <a:p>
            <a:r>
              <a:rPr lang="en-US" sz="2400" dirty="0" smtClean="0"/>
              <a:t>P arranged export of carpets from Iran in violation of Iranian law</a:t>
            </a:r>
          </a:p>
          <a:p>
            <a:pPr lvl="1"/>
            <a:r>
              <a:rPr lang="en-US" sz="2000" dirty="0" smtClean="0"/>
              <a:t>Dispute arose between partners, and they signed arbitration agreement before Beth Din under Jewish law</a:t>
            </a:r>
          </a:p>
          <a:p>
            <a:pPr lvl="1"/>
            <a:r>
              <a:rPr lang="en-US" sz="2000" dirty="0" smtClean="0"/>
              <a:t>Beth Din disregarded illegality because it had no effect on rights under Jewish law</a:t>
            </a:r>
          </a:p>
          <a:p>
            <a:pPr lvl="1"/>
            <a:r>
              <a:rPr lang="en-US" sz="2000" dirty="0" smtClean="0"/>
              <a:t>Beth Din awarded £ 576,574 to P</a:t>
            </a:r>
          </a:p>
          <a:p>
            <a:pPr lvl="1"/>
            <a:r>
              <a:rPr lang="en-US" sz="2000" dirty="0" smtClean="0"/>
              <a:t>P sought to have award enforced as arbitration award</a:t>
            </a:r>
          </a:p>
          <a:p>
            <a:pPr lvl="1"/>
            <a:r>
              <a:rPr lang="en-US" sz="2000" dirty="0" smtClean="0"/>
              <a:t>Trial court enforced award</a:t>
            </a:r>
          </a:p>
          <a:p>
            <a:pPr lvl="1"/>
            <a:r>
              <a:rPr lang="en-US" sz="2000" dirty="0" smtClean="0"/>
              <a:t>D appealed</a:t>
            </a:r>
          </a:p>
          <a:p>
            <a:r>
              <a:rPr lang="en-US" sz="2400" dirty="0" smtClean="0"/>
              <a:t>Appeals Court refused to enforce award</a:t>
            </a:r>
          </a:p>
          <a:p>
            <a:pPr lvl="1"/>
            <a:r>
              <a:rPr lang="en-US" sz="2000" dirty="0" smtClean="0"/>
              <a:t>Carpets illegally smuggled out of Iran</a:t>
            </a:r>
          </a:p>
          <a:p>
            <a:pPr lvl="1"/>
            <a:r>
              <a:rPr lang="en-US" sz="2000" dirty="0" smtClean="0"/>
              <a:t>English courts would refuse to enforce contract indicating intent to commit illegal act</a:t>
            </a:r>
          </a:p>
          <a:p>
            <a:pPr lvl="1"/>
            <a:r>
              <a:rPr lang="en-US" sz="2000" dirty="0" smtClean="0"/>
              <a:t>Arbitrator has no authority to award damages on illegal contract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D32A1-9D9D-4CDA-999A-FE19741A359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121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D9473-629D-41BD-8FB8-6540C9AF5353}" type="slidenum">
              <a:rPr lang="en-US"/>
              <a:pPr/>
              <a:t>23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381000"/>
            <a:ext cx="7793038" cy="1143000"/>
          </a:xfrm>
        </p:spPr>
        <p:txBody>
          <a:bodyPr/>
          <a:lstStyle/>
          <a:p>
            <a:r>
              <a:rPr lang="en-US" sz="2800" i="1" u="sng"/>
              <a:t>Adler v. Fed. Rep. of Nigeria </a:t>
            </a:r>
            <a:r>
              <a:rPr lang="en-US" sz="2800"/>
              <a:t>(9</a:t>
            </a:r>
            <a:r>
              <a:rPr lang="en-US" sz="2800" baseline="30000"/>
              <a:t>th</a:t>
            </a:r>
            <a:r>
              <a:rPr lang="en-US" sz="2800"/>
              <a:t> Cir. 2000)</a:t>
            </a:r>
            <a:endParaRPr lang="en-US" sz="2800" i="1" u="sng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143000"/>
            <a:ext cx="7772400" cy="46847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/>
              <a:t>Facts:  A, US citizen, controls Mexican firm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Firm offered $60 million contract with Nigerian oil company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Required to make payments to officials in return for contract – paid officials $5 million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Firm never got contract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A sues for recovery of payments to officials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Trial court refuses to allow recovery – “clean hands” rule</a:t>
            </a:r>
          </a:p>
          <a:p>
            <a:pPr>
              <a:lnSpc>
                <a:spcPct val="90000"/>
              </a:lnSpc>
            </a:pPr>
            <a:r>
              <a:rPr lang="en-US" sz="2000" b="1"/>
              <a:t>Issue:  Can A recover payments to officials</a:t>
            </a:r>
          </a:p>
          <a:p>
            <a:pPr>
              <a:lnSpc>
                <a:spcPct val="90000"/>
              </a:lnSpc>
            </a:pPr>
            <a:r>
              <a:rPr lang="en-US" sz="2000" b="1"/>
              <a:t>Decision:  No;  clean hands rule bars recovery</a:t>
            </a:r>
          </a:p>
          <a:p>
            <a:pPr>
              <a:lnSpc>
                <a:spcPct val="90000"/>
              </a:lnSpc>
            </a:pPr>
            <a:r>
              <a:rPr lang="en-US" sz="2000" b="1"/>
              <a:t>Reasons: Person seeking relief must have acted without fraud or deceit 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A attempted to bribe officials to get contract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A was party to scheme to steal $60 million from Nigerian treasury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Won’t let A sue for “failed bribe”</a:t>
            </a:r>
          </a:p>
        </p:txBody>
      </p:sp>
    </p:spTree>
    <p:extLst>
      <p:ext uri="{BB962C8B-B14F-4D97-AF65-F5344CB8AC3E}">
        <p14:creationId xmlns:p14="http://schemas.microsoft.com/office/powerpoint/2010/main" val="387118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5AE7F-CA8C-4776-9071-3EE12FF21D70}" type="slidenum">
              <a:rPr lang="en-US"/>
              <a:pPr/>
              <a:t>3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 dirty="0" smtClean="0"/>
              <a:t>	Regulation </a:t>
            </a:r>
            <a:r>
              <a:rPr lang="en-US" dirty="0"/>
              <a:t>of US Trade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572000"/>
          </a:xfrm>
          <a:noFill/>
          <a:ln/>
        </p:spPr>
        <p:txBody>
          <a:bodyPr lIns="92075" tIns="46038" rIns="92075" bIns="46038"/>
          <a:lstStyle/>
          <a:p>
            <a:r>
              <a:rPr lang="en-US" b="1" dirty="0"/>
              <a:t>Allocation of power between Congress  to regulate commerce with foreign nations and among states (Article I) and President  (Article II</a:t>
            </a:r>
            <a:r>
              <a:rPr lang="en-US" b="1" dirty="0" smtClean="0"/>
              <a:t>).</a:t>
            </a:r>
          </a:p>
          <a:p>
            <a:r>
              <a:rPr lang="en-US" b="1" dirty="0" smtClean="0"/>
              <a:t>Trend of Increasing Presidential Power</a:t>
            </a:r>
          </a:p>
          <a:p>
            <a:pPr lvl="1"/>
            <a:r>
              <a:rPr lang="en-US" b="1" dirty="0" smtClean="0"/>
              <a:t> Delegated Power by Congress</a:t>
            </a:r>
          </a:p>
          <a:p>
            <a:pPr lvl="1"/>
            <a:r>
              <a:rPr lang="en-US" b="1" dirty="0" smtClean="0"/>
              <a:t> Need for Flexibility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304800"/>
            <a:ext cx="7793037" cy="914400"/>
          </a:xfrm>
        </p:spPr>
        <p:txBody>
          <a:bodyPr/>
          <a:lstStyle/>
          <a:p>
            <a:r>
              <a:rPr lang="en-US" b="1" dirty="0" smtClean="0"/>
              <a:t>	Legislative Power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Article I:  Congress has “all legislative powers”</a:t>
            </a:r>
          </a:p>
          <a:p>
            <a:pPr lvl="1"/>
            <a:r>
              <a:rPr lang="en-US" b="1" dirty="0" smtClean="0"/>
              <a:t>Article I, Sec. 8:  commerce clause – power to regulate foreign commerce</a:t>
            </a:r>
          </a:p>
          <a:p>
            <a:pPr lvl="1"/>
            <a:r>
              <a:rPr lang="en-US" b="1" dirty="0" smtClean="0"/>
              <a:t>Delegate Power to President</a:t>
            </a:r>
          </a:p>
          <a:p>
            <a:r>
              <a:rPr lang="en-US" b="1" dirty="0" smtClean="0"/>
              <a:t>Senate:  Ratify Treaties by 2/3 vote 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D32A1-9D9D-4CDA-999A-FE19741A359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86CB6-D753-4FEE-9DE2-A0C0A6A95F37}" type="slidenum">
              <a:rPr lang="en-US"/>
              <a:pPr/>
              <a:t>5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33400"/>
            <a:ext cx="7772400" cy="11430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 dirty="0" smtClean="0"/>
              <a:t>	Presidential </a:t>
            </a:r>
            <a:r>
              <a:rPr lang="en-US" dirty="0"/>
              <a:t>Power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133600"/>
            <a:ext cx="7772400" cy="41148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 b="1" dirty="0"/>
              <a:t>Power to negotiate treaties</a:t>
            </a:r>
          </a:p>
          <a:p>
            <a:pPr>
              <a:lnSpc>
                <a:spcPct val="90000"/>
              </a:lnSpc>
            </a:pPr>
            <a:r>
              <a:rPr lang="en-US" sz="2800" b="1" dirty="0"/>
              <a:t>Power to appoint ambassadors</a:t>
            </a:r>
          </a:p>
          <a:p>
            <a:pPr>
              <a:lnSpc>
                <a:spcPct val="90000"/>
              </a:lnSpc>
            </a:pPr>
            <a:r>
              <a:rPr lang="en-US" sz="2800" b="1" dirty="0"/>
              <a:t>Commander in chief</a:t>
            </a:r>
          </a:p>
          <a:p>
            <a:pPr>
              <a:lnSpc>
                <a:spcPct val="90000"/>
              </a:lnSpc>
            </a:pPr>
            <a:r>
              <a:rPr lang="en-US" sz="2800" b="1" dirty="0"/>
              <a:t>Inherent executive powers: 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 sole- executive agreements</a:t>
            </a:r>
          </a:p>
          <a:p>
            <a:pPr>
              <a:lnSpc>
                <a:spcPct val="90000"/>
              </a:lnSpc>
            </a:pPr>
            <a:r>
              <a:rPr lang="en-US" sz="2800" b="1" dirty="0"/>
              <a:t>Powers delegated by Congress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Congressional – Executive Agreement authority granted by statute, joint resolution or treaty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28600"/>
            <a:ext cx="7793037" cy="685800"/>
          </a:xfrm>
        </p:spPr>
        <p:txBody>
          <a:bodyPr/>
          <a:lstStyle/>
          <a:p>
            <a:r>
              <a:rPr lang="en-US" sz="3200" b="1" dirty="0" smtClean="0"/>
              <a:t>Youngstown Sheet &amp; Tube v. Sawyer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1066800"/>
            <a:ext cx="7772400" cy="5065713"/>
          </a:xfrm>
        </p:spPr>
        <p:txBody>
          <a:bodyPr/>
          <a:lstStyle/>
          <a:p>
            <a:r>
              <a:rPr lang="en-US" sz="1400" b="1" dirty="0" smtClean="0"/>
              <a:t>Limits to Presidential Power:  Truman’s Seizure of Steel Mills during Korean War</a:t>
            </a:r>
          </a:p>
          <a:p>
            <a:pPr lvl="1"/>
            <a:r>
              <a:rPr lang="en-US" sz="1400" b="1" dirty="0" smtClean="0"/>
              <a:t>Inherent Executive Power</a:t>
            </a:r>
          </a:p>
          <a:p>
            <a:pPr lvl="1"/>
            <a:r>
              <a:rPr lang="en-US" sz="1400" b="1" dirty="0" smtClean="0"/>
              <a:t>Power as Commander in Chief</a:t>
            </a:r>
            <a:endParaRPr lang="en-US" sz="1400" b="1" dirty="0"/>
          </a:p>
          <a:p>
            <a:r>
              <a:rPr lang="en-US" sz="1400" b="1" dirty="0" smtClean="0"/>
              <a:t>Seizure Here Not Authorized by Statute</a:t>
            </a:r>
          </a:p>
          <a:p>
            <a:pPr lvl="1"/>
            <a:r>
              <a:rPr lang="en-US" sz="1400" b="1" dirty="0" smtClean="0"/>
              <a:t>Selective Service Act</a:t>
            </a:r>
          </a:p>
          <a:p>
            <a:pPr lvl="1"/>
            <a:r>
              <a:rPr lang="en-US" sz="1400" b="1" dirty="0" smtClean="0"/>
              <a:t>Defense Production Act</a:t>
            </a:r>
          </a:p>
          <a:p>
            <a:r>
              <a:rPr lang="en-US" sz="1400" b="1" dirty="0" smtClean="0"/>
              <a:t>President Not Executing Congressional Policy – So Act Not within Executive Power </a:t>
            </a:r>
          </a:p>
          <a:p>
            <a:r>
              <a:rPr lang="en-US" sz="1400" b="1" dirty="0" smtClean="0"/>
              <a:t>Justice Jackson:  Concurring Opinion:  Presidential Power</a:t>
            </a:r>
          </a:p>
          <a:p>
            <a:pPr lvl="1"/>
            <a:r>
              <a:rPr lang="en-US" sz="1400" b="1" dirty="0" smtClean="0"/>
              <a:t>At Maximum when Acts Pursuant to Express or Implied Authorization by Congress</a:t>
            </a:r>
          </a:p>
          <a:p>
            <a:pPr lvl="1"/>
            <a:r>
              <a:rPr lang="en-US" sz="1400" b="1" dirty="0" smtClean="0"/>
              <a:t>In Absence of Congressional Grant:  Must Rely on Inherent Powers</a:t>
            </a:r>
          </a:p>
          <a:p>
            <a:pPr lvl="1"/>
            <a:r>
              <a:rPr lang="en-US" sz="1400" b="1" dirty="0" smtClean="0"/>
              <a:t>Acting in Ways Incompatible with Express or Implied Will of Congress – Power “At Lowest Ebb”</a:t>
            </a:r>
          </a:p>
          <a:p>
            <a:pPr lvl="2"/>
            <a:r>
              <a:rPr lang="en-US" sz="1400" b="1" dirty="0" smtClean="0"/>
              <a:t>Congressional Provisions on Seizure of Private Property Limit Presidential Action</a:t>
            </a:r>
          </a:p>
          <a:p>
            <a:pPr lvl="2"/>
            <a:r>
              <a:rPr lang="en-US" sz="1400" b="1" dirty="0" smtClean="0"/>
              <a:t>Commander in Chief Power Does Not Supersede Representative Government of Internal Affairs</a:t>
            </a:r>
          </a:p>
          <a:p>
            <a:pPr lvl="2"/>
            <a:r>
              <a:rPr lang="en-US" sz="1400" b="1" dirty="0" smtClean="0"/>
              <a:t>Congressional Limits on Using Army to  Execute General Laws</a:t>
            </a:r>
          </a:p>
          <a:p>
            <a:pPr lvl="3"/>
            <a:r>
              <a:rPr lang="en-US" sz="1400" b="1" dirty="0" smtClean="0"/>
              <a:t>When “Turned Outward” – Wide Latitude</a:t>
            </a:r>
          </a:p>
          <a:p>
            <a:pPr lvl="3"/>
            <a:r>
              <a:rPr lang="en-US" sz="1400" b="1" dirty="0" smtClean="0"/>
              <a:t>When “Turned Inward” – No Latitude</a:t>
            </a:r>
          </a:p>
          <a:p>
            <a:r>
              <a:rPr lang="en-US" sz="1400" b="1" dirty="0" smtClean="0"/>
              <a:t>Presidential Seizure of Steel Mills was Unconstitutional</a:t>
            </a:r>
          </a:p>
          <a:p>
            <a:pPr lvl="2"/>
            <a:endParaRPr lang="en-US" sz="1200" dirty="0" smtClean="0"/>
          </a:p>
          <a:p>
            <a:pPr lvl="1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D32A1-9D9D-4CDA-999A-FE19741A3593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793037" cy="830262"/>
          </a:xfrm>
        </p:spPr>
        <p:txBody>
          <a:bodyPr/>
          <a:lstStyle/>
          <a:p>
            <a:r>
              <a:rPr lang="en-US" b="1" dirty="0" smtClean="0"/>
              <a:t>	Treaty Power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1143000"/>
            <a:ext cx="7772400" cy="4989513"/>
          </a:xfrm>
        </p:spPr>
        <p:txBody>
          <a:bodyPr/>
          <a:lstStyle/>
          <a:p>
            <a:r>
              <a:rPr lang="en-US" b="1" dirty="0" smtClean="0"/>
              <a:t>Article II, Sec. 2:  President has power to negotiate treaties </a:t>
            </a:r>
          </a:p>
          <a:p>
            <a:pPr lvl="1"/>
            <a:r>
              <a:rPr lang="en-US" b="1" dirty="0" smtClean="0"/>
              <a:t>“With advice and consent of Senate”</a:t>
            </a:r>
          </a:p>
          <a:p>
            <a:pPr lvl="1"/>
            <a:r>
              <a:rPr lang="en-US" b="1" dirty="0" smtClean="0"/>
              <a:t>Senate:  Ratify Treaties by 2/3 vote</a:t>
            </a:r>
          </a:p>
          <a:p>
            <a:r>
              <a:rPr lang="en-US" b="1" dirty="0" smtClean="0"/>
              <a:t>Domestic Effect of Treaties</a:t>
            </a:r>
          </a:p>
          <a:p>
            <a:pPr lvl="1"/>
            <a:r>
              <a:rPr lang="en-US" b="1" dirty="0" smtClean="0"/>
              <a:t>Self-executing:  Become law once ratified</a:t>
            </a:r>
          </a:p>
          <a:p>
            <a:pPr lvl="1"/>
            <a:r>
              <a:rPr lang="en-US" b="1" dirty="0" smtClean="0"/>
              <a:t>Non-Self-executing:  Require Act of Congress or President to have legal effect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D32A1-9D9D-4CDA-999A-FE19741A359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A7423-6207-489E-9B73-145AA7665437}" type="slidenum">
              <a:rPr lang="en-US"/>
              <a:pPr/>
              <a:t>8</a:t>
            </a:fld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0"/>
            <a:ext cx="7793037" cy="990600"/>
          </a:xfrm>
        </p:spPr>
        <p:txBody>
          <a:bodyPr/>
          <a:lstStyle/>
          <a:p>
            <a:r>
              <a:rPr lang="en-US" sz="2800" b="1"/>
              <a:t>McNamara v. Korean Air Lines (3</a:t>
            </a:r>
            <a:r>
              <a:rPr lang="en-US" sz="2800" b="1" baseline="30000"/>
              <a:t>rd</a:t>
            </a:r>
            <a:r>
              <a:rPr lang="en-US" sz="2800" b="1"/>
              <a:t> Cir. 1988)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143000"/>
            <a:ext cx="7772400" cy="49895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/>
              <a:t>Facts: M dismissed by KAL as part of reorganization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KAL replaced American managers with younger Koreans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M sued KAL for employment discrimination under Title VII and the ADEA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Trial court held that FCN treaty permitted conduct;  M appealed</a:t>
            </a:r>
          </a:p>
          <a:p>
            <a:pPr>
              <a:lnSpc>
                <a:spcPct val="90000"/>
              </a:lnSpc>
            </a:pPr>
            <a:r>
              <a:rPr lang="en-US" sz="2000" b="1"/>
              <a:t>Issue:  Was KAL subject to US EEO law or did FCN treaty apply?</a:t>
            </a:r>
          </a:p>
          <a:p>
            <a:pPr>
              <a:lnSpc>
                <a:spcPct val="90000"/>
              </a:lnSpc>
            </a:pPr>
            <a:r>
              <a:rPr lang="en-US" sz="2000" b="1"/>
              <a:t>Decision:  CA remands to consider if discrimination was intentional</a:t>
            </a:r>
          </a:p>
          <a:p>
            <a:pPr>
              <a:lnSpc>
                <a:spcPct val="90000"/>
              </a:lnSpc>
            </a:pPr>
            <a:r>
              <a:rPr lang="en-US" sz="2000" b="1"/>
              <a:t>Reasons:  Art. VIII of FCN doesn’t shield  KAL from liability for intentional discrimination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But FCN does shield from liability for disparate impact discrimination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CA relied on Sumitomo v. Avagliano (SC 1982) holding that FCN did not apply to US subsidiary of foreign corporation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9C42-89F8-4CEC-A938-3DFF27A74B52}" type="slidenum">
              <a:rPr lang="en-US"/>
              <a:pPr/>
              <a:t>9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228600"/>
            <a:ext cx="8458200" cy="19812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 sz="3600" b="1"/>
              <a:t>Are all agreements treaties? </a:t>
            </a:r>
            <a:br>
              <a:rPr lang="en-US" sz="3600" b="1"/>
            </a:br>
            <a:r>
              <a:rPr lang="en-US" sz="3600" b="1" i="1" u="sng"/>
              <a:t>Dole v. Carter</a:t>
            </a:r>
            <a:r>
              <a:rPr lang="en-US" sz="3600" b="1"/>
              <a:t> (D.Kan. 1977)</a:t>
            </a:r>
            <a:endParaRPr lang="en-US" sz="3600" b="1" i="1" u="sng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153400" cy="33528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endParaRPr lang="en-US" sz="2800" u="sng"/>
          </a:p>
          <a:p>
            <a:pPr>
              <a:lnSpc>
                <a:spcPct val="90000"/>
              </a:lnSpc>
            </a:pPr>
            <a:r>
              <a:rPr lang="en-US" sz="2400" b="1"/>
              <a:t>Facts:  President Carter made an agreement to return historic regalia to Hungary.</a:t>
            </a:r>
          </a:p>
          <a:p>
            <a:pPr>
              <a:lnSpc>
                <a:spcPct val="90000"/>
              </a:lnSpc>
            </a:pPr>
            <a:r>
              <a:rPr lang="en-US" sz="2400" b="1"/>
              <a:t>Issue: Did the President exceed his authority under the Constitution by entering into a treaty with Hungary without the advice and consent of the Senate? </a:t>
            </a:r>
          </a:p>
          <a:p>
            <a:pPr>
              <a:lnSpc>
                <a:spcPct val="90000"/>
              </a:lnSpc>
            </a:pPr>
            <a:r>
              <a:rPr lang="en-US" sz="2400" b="1"/>
              <a:t>Decision:  No. </a:t>
            </a:r>
          </a:p>
          <a:p>
            <a:pPr>
              <a:lnSpc>
                <a:spcPct val="90000"/>
              </a:lnSpc>
            </a:pPr>
            <a:r>
              <a:rPr lang="en-US" sz="2400" b="1"/>
              <a:t>Reasons:  This was not a treaty but an executive agreement made pursuant to the President’s Constitutional inherent executive authority.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Agt. here lacks the magnitude of agts. Concluded in treaty form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Action here of limited duration in time:  no on-going commitment</a:t>
            </a:r>
          </a:p>
          <a:p>
            <a:pPr lvl="1"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742</TotalTime>
  <Words>1762</Words>
  <Application>Microsoft Office PowerPoint</Application>
  <PresentationFormat>On-screen Show (4:3)</PresentationFormat>
  <Paragraphs>213</Paragraphs>
  <Slides>23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Blends</vt:lpstr>
      <vt:lpstr>National Lawmaking Powers and the Regulation of U.S. Trade</vt:lpstr>
      <vt:lpstr>Trade Law and Foreign Policy?</vt:lpstr>
      <vt:lpstr> Regulation of US Trade</vt:lpstr>
      <vt:lpstr> Legislative Power</vt:lpstr>
      <vt:lpstr> Presidential Power</vt:lpstr>
      <vt:lpstr>Youngstown Sheet &amp; Tube v. Sawyer</vt:lpstr>
      <vt:lpstr> Treaty Power</vt:lpstr>
      <vt:lpstr>McNamara v. Korean Air Lines (3rd Cir. 1988)</vt:lpstr>
      <vt:lpstr>Are all agreements treaties?  Dole v. Carter (D.Kan. 1977)</vt:lpstr>
      <vt:lpstr>Trade agreements</vt:lpstr>
      <vt:lpstr>Examples of Delegated Power</vt:lpstr>
      <vt:lpstr>President’s Emergency Powers</vt:lpstr>
      <vt:lpstr>Fast Track Negotiating Authority</vt:lpstr>
      <vt:lpstr>Preemption of Trade Law:  State- Federal Conflict</vt:lpstr>
      <vt:lpstr>Federal Agencies Involved  in Trade</vt:lpstr>
      <vt:lpstr>Court of International Trade</vt:lpstr>
      <vt:lpstr>Foreign Corrupt Practices Act</vt:lpstr>
      <vt:lpstr>FCPA:  Anti-bribery Provisions</vt:lpstr>
      <vt:lpstr>FCPA:  Accounting Provisions</vt:lpstr>
      <vt:lpstr>FCPA –Review Opinion Procedure Release 10-01</vt:lpstr>
      <vt:lpstr>SEC v. Siemens Aktiengesellschaft  (SEC Litigation release, 12/15/08)</vt:lpstr>
      <vt:lpstr>  Soleimany v. Soliemany  (U.K. – Ct. of Appeal, Civil Div. 1998)</vt:lpstr>
      <vt:lpstr>Adler v. Fed. Rep. of Nigeria (9th Cir. 2000)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Regulation of Import Competition and Unfair Trade</dc:title>
  <dc:creator>John Sloan &amp; Beverley Earle</dc:creator>
  <cp:lastModifiedBy>Patrick J Cihon</cp:lastModifiedBy>
  <cp:revision>36</cp:revision>
  <cp:lastPrinted>1997-02-17T20:54:01Z</cp:lastPrinted>
  <dcterms:created xsi:type="dcterms:W3CDTF">1996-11-01T20:52:30Z</dcterms:created>
  <dcterms:modified xsi:type="dcterms:W3CDTF">2013-01-10T19:49:00Z</dcterms:modified>
</cp:coreProperties>
</file>