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19"/>
  </p:notesMasterIdLst>
  <p:handoutMasterIdLst>
    <p:handoutMasterId r:id="rId20"/>
  </p:handoutMasterIdLst>
  <p:sldIdLst>
    <p:sldId id="308" r:id="rId2"/>
    <p:sldId id="309" r:id="rId3"/>
    <p:sldId id="310" r:id="rId4"/>
    <p:sldId id="287" r:id="rId5"/>
    <p:sldId id="291" r:id="rId6"/>
    <p:sldId id="292" r:id="rId7"/>
    <p:sldId id="288" r:id="rId8"/>
    <p:sldId id="328" r:id="rId9"/>
    <p:sldId id="313" r:id="rId10"/>
    <p:sldId id="329" r:id="rId11"/>
    <p:sldId id="315" r:id="rId12"/>
    <p:sldId id="316" r:id="rId13"/>
    <p:sldId id="326" r:id="rId14"/>
    <p:sldId id="330" r:id="rId15"/>
    <p:sldId id="331" r:id="rId16"/>
    <p:sldId id="319" r:id="rId17"/>
    <p:sldId id="327" r:id="rId18"/>
  </p:sldIdLst>
  <p:sldSz cx="9144000" cy="6858000" type="screen4x3"/>
  <p:notesSz cx="68580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17" d="100"/>
          <a:sy n="117" d="100"/>
        </p:scale>
        <p:origin x="-14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fld id="{A73B290F-DD7D-4596-BCB6-82D810460C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96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0203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79913"/>
            <a:ext cx="5486400" cy="41481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79913"/>
            <a:ext cx="5486400" cy="41481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79913"/>
            <a:ext cx="5486400" cy="41481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79913"/>
            <a:ext cx="5486400" cy="41481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939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939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39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939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939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0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0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940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5940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5940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28F4071-2B6E-4040-AE9B-BC3B02F9C0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69B50-2C8A-46BE-9568-BBE5F62033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13E59-133D-445F-8D0A-D6DE0405C7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1F7D2-99B9-4D0C-8594-86133104D7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1D248-5FFD-4411-B60B-2F8781BD7E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7822FA-1724-4D99-B47B-08D38A08C8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43E32-FB8F-4698-934D-887D020E54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C4FCF7-2E96-482C-942C-32ECB48D5F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FFAA9-98CF-46A6-B0EA-DC15BBED95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1FAC9-AA45-4331-8901-D75C20FA9D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35AD6-05F5-4066-A30F-EB56C4E1DB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83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83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83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3663DF0-2588-4DEB-9684-235691ADB76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moftec.com/" TargetMode="External"/><Relationship Id="rId3" Type="http://schemas.openxmlformats.org/officeDocument/2006/relationships/hyperlink" Target="http://www.trade.gov/td/auto" TargetMode="External"/><Relationship Id="rId7" Type="http://schemas.openxmlformats.org/officeDocument/2006/relationships/hyperlink" Target="http://wwwmeti.go.jp/english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jetro.org/" TargetMode="External"/><Relationship Id="rId5" Type="http://schemas.openxmlformats.org/officeDocument/2006/relationships/hyperlink" Target="http://www.europa.eu.int/comm/trade/index_en.htm" TargetMode="External"/><Relationship Id="rId4" Type="http://schemas.openxmlformats.org/officeDocument/2006/relationships/hyperlink" Target="http://www.ustr.gov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32D9010B-9FB4-4278-B495-C0CBF6FACD3B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295400"/>
            <a:ext cx="7772400" cy="1143000"/>
          </a:xfrm>
          <a:noFill/>
          <a:ln/>
          <a:effectLst>
            <a:outerShdw dist="35921" dir="2700000" algn="ctr" rotWithShape="0">
              <a:srgbClr val="808080"/>
            </a:outerShdw>
          </a:effectLst>
        </p:spPr>
        <p:txBody>
          <a:bodyPr lIns="92075" tIns="46038" rIns="92075" bIns="46038" anchor="ctr"/>
          <a:lstStyle/>
          <a:p>
            <a:r>
              <a:rPr lang="en-US" b="1"/>
              <a:t>GATT Law and the World Trade Organization: Basic Principles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371600"/>
          </a:xfrm>
          <a:noFill/>
          <a:ln/>
        </p:spPr>
        <p:txBody>
          <a:bodyPr lIns="92075" tIns="46038" rIns="92075" bIns="46038"/>
          <a:lstStyle/>
          <a:p>
            <a:pPr algn="l"/>
            <a:r>
              <a:rPr lang="en-US" b="1"/>
              <a:t>	       Chapter 9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88925" y="6284913"/>
            <a:ext cx="2205038" cy="2746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</a:rPr>
              <a:t>© 2002 West/Thomson Learning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C6E7-F578-44E6-A16C-ED9A8D7974D0}" type="slidenum">
              <a:rPr lang="en-US"/>
              <a:pPr/>
              <a:t>10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28600"/>
            <a:ext cx="7793037" cy="838200"/>
          </a:xfrm>
        </p:spPr>
        <p:txBody>
          <a:bodyPr/>
          <a:lstStyle/>
          <a:p>
            <a:r>
              <a:rPr lang="en-US" b="1"/>
              <a:t>Major GATT Principles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8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/>
              <a:t>Multilateral Trade Negotiations:  “Rounds”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Uruguay Round (1986 – 1994): led to creation of WTO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Doha Round (2001): focus on agriculture and services</a:t>
            </a:r>
          </a:p>
          <a:p>
            <a:pPr>
              <a:lnSpc>
                <a:spcPct val="90000"/>
              </a:lnSpc>
            </a:pPr>
            <a:r>
              <a:rPr lang="en-US" sz="2400" b="1"/>
              <a:t>Tariffication: convert other barriers into tariffs – reduce through negotiations</a:t>
            </a:r>
          </a:p>
          <a:p>
            <a:pPr>
              <a:lnSpc>
                <a:spcPct val="90000"/>
              </a:lnSpc>
            </a:pPr>
            <a:r>
              <a:rPr lang="en-US" sz="2400" b="1"/>
              <a:t>Tariff Concessions, Bound Rates and Tariff Schedules</a:t>
            </a:r>
          </a:p>
          <a:p>
            <a:pPr>
              <a:lnSpc>
                <a:spcPct val="90000"/>
              </a:lnSpc>
            </a:pPr>
            <a:r>
              <a:rPr lang="en-US" sz="2400" b="1"/>
              <a:t>Nondiscrimination:  Most Favored Nation and National Treatment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DAA21-E01E-496D-95EE-2FA82200137C}" type="slidenum">
              <a:rPr lang="en-US"/>
              <a:pPr/>
              <a:t>11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192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algn="ctr"/>
            <a:r>
              <a:rPr lang="en-US" b="1"/>
              <a:t>MFN (NTR, PNTR)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4114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b="1"/>
              <a:t>Most Favored Nation Status (now known as Normal Trade Relations or Permanent Normal Trade Relations)</a:t>
            </a:r>
          </a:p>
          <a:p>
            <a:pPr>
              <a:lnSpc>
                <a:spcPct val="90000"/>
              </a:lnSpc>
            </a:pPr>
            <a:r>
              <a:rPr lang="en-US" sz="2800" b="1"/>
              <a:t>Unconditional MFN:   concessions granted by one member to another member automatically is extended to all members</a:t>
            </a:r>
          </a:p>
          <a:p>
            <a:pPr>
              <a:lnSpc>
                <a:spcPct val="90000"/>
              </a:lnSpc>
            </a:pPr>
            <a:r>
              <a:rPr lang="en-US" sz="2800" b="1"/>
              <a:t>Conditional MFN:  member grants concessions to another member only in return for concession</a:t>
            </a:r>
          </a:p>
          <a:p>
            <a:pPr>
              <a:lnSpc>
                <a:spcPct val="90000"/>
              </a:lnSpc>
            </a:pPr>
            <a:r>
              <a:rPr lang="en-US" sz="2800" b="1"/>
              <a:t>GTT Allows Exceptions: may deny MFN based on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 national security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foreign policy,  or 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 state’s denial of human rights to its citizens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4082B-9535-4421-87A9-6F6AABD63471}" type="slidenum">
              <a:rPr lang="en-US"/>
              <a:pPr/>
              <a:t>12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457200"/>
            <a:ext cx="7772400" cy="19050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algn="ctr"/>
            <a:r>
              <a:rPr lang="en-US" b="1"/>
              <a:t>China and MFN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696200" cy="50292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400" b="1"/>
              <a:t>Temporary MFN granted in 1980</a:t>
            </a:r>
          </a:p>
          <a:p>
            <a:pPr>
              <a:lnSpc>
                <a:spcPct val="90000"/>
              </a:lnSpc>
            </a:pPr>
            <a:r>
              <a:rPr lang="en-US" sz="2400" b="1"/>
              <a:t>Restrictions imposed after 1989 Tiananmen Square massacre</a:t>
            </a:r>
          </a:p>
          <a:p>
            <a:pPr>
              <a:lnSpc>
                <a:spcPct val="90000"/>
              </a:lnSpc>
            </a:pPr>
            <a:r>
              <a:rPr lang="en-US" sz="2400" b="1"/>
              <a:t>1994 Clinton delinked human rights and trade for China’s annual renewal of MFN</a:t>
            </a:r>
          </a:p>
          <a:p>
            <a:pPr>
              <a:lnSpc>
                <a:spcPct val="90000"/>
              </a:lnSpc>
            </a:pPr>
            <a:r>
              <a:rPr lang="en-US" sz="2400" b="1"/>
              <a:t>2000 Congress granted permanent normal trade status to China effective on China’s admission to WTO</a:t>
            </a:r>
          </a:p>
          <a:p>
            <a:pPr>
              <a:lnSpc>
                <a:spcPct val="90000"/>
              </a:lnSpc>
            </a:pPr>
            <a:r>
              <a:rPr lang="en-US" sz="2400" b="1"/>
              <a:t>China admitted to WTO – Dec. 2001</a:t>
            </a:r>
          </a:p>
          <a:p>
            <a:pPr>
              <a:lnSpc>
                <a:spcPct val="90000"/>
              </a:lnSpc>
            </a:pPr>
            <a:r>
              <a:rPr lang="en-US" sz="2400" b="1"/>
              <a:t>Subject to political events and tensions </a:t>
            </a:r>
          </a:p>
          <a:p>
            <a:pPr>
              <a:lnSpc>
                <a:spcPct val="90000"/>
              </a:lnSpc>
            </a:pPr>
            <a:r>
              <a:rPr lang="en-US" sz="2400" b="1"/>
              <a:t>Concern over Taiwan – admitted to WTO as part of “Separate Customs Territory of Chinese Taipei” in January 2002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A8C33-A3CE-43CB-ABBE-8D455F8C2D88}" type="slidenum">
              <a:rPr lang="en-US"/>
              <a:pPr/>
              <a:t>13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371600"/>
          </a:xfrm>
        </p:spPr>
        <p:txBody>
          <a:bodyPr/>
          <a:lstStyle/>
          <a:p>
            <a:pPr algn="ctr"/>
            <a:r>
              <a:rPr lang="en-US" sz="3200" b="1"/>
              <a:t>Japan Taxes on Alcoholic Beverages </a:t>
            </a:r>
            <a:br>
              <a:rPr lang="en-US" sz="3200" b="1"/>
            </a:br>
            <a:r>
              <a:rPr lang="en-US" sz="3200" b="1"/>
              <a:t>(WTO Appellate Body Report 1996)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772400" cy="4302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/>
              <a:t>Japan taxed vodka and other imported liquors 7 times higher than domestic types such as shochu </a:t>
            </a:r>
          </a:p>
          <a:p>
            <a:pPr>
              <a:lnSpc>
                <a:spcPct val="90000"/>
              </a:lnSpc>
            </a:pPr>
            <a:r>
              <a:rPr lang="en-US" sz="2400" b="1"/>
              <a:t>US challenged tax discrimination as violation of national treatment principle</a:t>
            </a:r>
          </a:p>
          <a:p>
            <a:pPr>
              <a:lnSpc>
                <a:spcPct val="90000"/>
              </a:lnSpc>
            </a:pPr>
            <a:r>
              <a:rPr lang="en-US" sz="2400" b="1"/>
              <a:t>GATT Article III requires national treatment of imports for like products</a:t>
            </a:r>
          </a:p>
          <a:p>
            <a:pPr>
              <a:lnSpc>
                <a:spcPct val="90000"/>
              </a:lnSpc>
            </a:pPr>
            <a:r>
              <a:rPr lang="en-US" sz="2400" b="1"/>
              <a:t>Like products determined by end uses in particular market, physical characteristics, common end uses – elasticity of substitution</a:t>
            </a:r>
          </a:p>
          <a:p>
            <a:pPr>
              <a:lnSpc>
                <a:spcPct val="90000"/>
              </a:lnSpc>
            </a:pPr>
            <a:r>
              <a:rPr lang="en-US" sz="2400" b="1"/>
              <a:t>Report holds Japanese tax laws violate GATT</a:t>
            </a:r>
          </a:p>
          <a:p>
            <a:pPr>
              <a:lnSpc>
                <a:spcPct val="90000"/>
              </a:lnSpc>
            </a:pPr>
            <a:r>
              <a:rPr lang="en-US" sz="2400" b="1"/>
              <a:t>US ultimately had to use arbitration - in 1997 Japan agreed to revise tax system and eliminate taxes on spirits by 2002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89D7-53B2-4CB5-BB27-BE90AC4A26C1}" type="slidenum">
              <a:rPr lang="en-US"/>
              <a:pPr/>
              <a:t>14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0"/>
            <a:ext cx="7648575" cy="1143000"/>
          </a:xfrm>
        </p:spPr>
        <p:txBody>
          <a:bodyPr/>
          <a:lstStyle/>
          <a:p>
            <a:r>
              <a:rPr lang="en-US" b="1"/>
              <a:t>GATT and Quotas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8800"/>
            <a:ext cx="7772400" cy="3352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GATT calls for end to quotas – use tariffs instead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Nondiscrimination principle applies to any quotas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GATT allows use to relieve food shortages or prohibit importation of </a:t>
            </a:r>
            <a:r>
              <a:rPr lang="en-US" sz="3200" dirty="0" err="1"/>
              <a:t>ag</a:t>
            </a:r>
            <a:r>
              <a:rPr lang="en-US" sz="3200" dirty="0"/>
              <a:t> products subject to price supports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Textile trade – multilateral </a:t>
            </a:r>
            <a:r>
              <a:rPr lang="en-US" sz="3200"/>
              <a:t>quotas </a:t>
            </a:r>
            <a:r>
              <a:rPr lang="en-US" sz="3200" smtClean="0"/>
              <a:t>expired </a:t>
            </a:r>
            <a:r>
              <a:rPr lang="en-US" sz="3200" dirty="0"/>
              <a:t>Jan. 1, 2005</a:t>
            </a:r>
          </a:p>
          <a:p>
            <a:pPr lvl="1">
              <a:lnSpc>
                <a:spcPct val="90000"/>
              </a:lnSpc>
            </a:pPr>
            <a:endParaRPr lang="en-US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4CD-ECEC-46A6-9696-619E5DA9BC39}" type="slidenum">
              <a:rPr lang="en-US"/>
              <a:pPr/>
              <a:t>15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0"/>
            <a:ext cx="7793037" cy="1524000"/>
          </a:xfrm>
        </p:spPr>
        <p:txBody>
          <a:bodyPr/>
          <a:lstStyle/>
          <a:p>
            <a:r>
              <a:rPr lang="en-US" sz="3600" b="1"/>
              <a:t>GATT Balance of Payments Provisions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76400"/>
            <a:ext cx="7812088" cy="44561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/>
              <a:t>GATT permits temporary quantitative restrictions in balance of payments crisis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Art. XVII:  developed countries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Art. XVIII: developing countries</a:t>
            </a:r>
          </a:p>
          <a:p>
            <a:pPr>
              <a:lnSpc>
                <a:spcPct val="90000"/>
              </a:lnSpc>
            </a:pPr>
            <a:r>
              <a:rPr lang="en-US" sz="2400" b="1"/>
              <a:t>India – Quant. Restrictions on Imports (WTO Panel Report 1999):   restrictions in place for 50 years;  discretionary licensing scheme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India claims balance of payments defense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India’s reserves ($25.1 B) not inadequate under Art. XVIII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India not justified in maintaining restrictions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Panel Report upheld by Appellate Body – adopted 1999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C5D7-C0D0-423D-B9A8-9381A8BC15E5}" type="slidenum">
              <a:rPr lang="en-US"/>
              <a:pPr/>
              <a:t>16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04800"/>
            <a:ext cx="7772400" cy="14478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algn="ctr"/>
            <a:r>
              <a:rPr lang="en-US" b="1"/>
              <a:t>Politics and Trade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467600" cy="48006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b="1"/>
              <a:t>Attempts to open international trade subject to domestic political pressures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“Free Trade vs. Fair Trade”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Protectionism vs. Multilateralism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Who Speaks for Consumers</a:t>
            </a:r>
          </a:p>
          <a:p>
            <a:pPr>
              <a:lnSpc>
                <a:spcPct val="90000"/>
              </a:lnSpc>
            </a:pPr>
            <a:r>
              <a:rPr lang="en-US" sz="2800" b="1"/>
              <a:t>Should Trade and Human Rights Concerns Be Linked?</a:t>
            </a:r>
          </a:p>
          <a:p>
            <a:pPr>
              <a:lnSpc>
                <a:spcPct val="90000"/>
              </a:lnSpc>
            </a:pPr>
            <a:r>
              <a:rPr lang="en-US" sz="2800" b="1"/>
              <a:t>Labor and Environmental Issues:  Avoid “Race to the Bottom” </a:t>
            </a:r>
          </a:p>
          <a:p>
            <a:pPr>
              <a:lnSpc>
                <a:spcPct val="90000"/>
              </a:lnSpc>
            </a:pPr>
            <a:r>
              <a:rPr lang="en-US" sz="2800" b="1"/>
              <a:t>Conflict between the developing and developed world</a:t>
            </a:r>
          </a:p>
          <a:p>
            <a:pPr lvl="1">
              <a:lnSpc>
                <a:spcPct val="90000"/>
              </a:lnSpc>
            </a:pPr>
            <a:endParaRPr lang="en-US" sz="2400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9F70-B443-49A9-92D4-D97455415FA6}" type="slidenum">
              <a:rPr lang="en-US"/>
              <a:pPr/>
              <a:t>17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1152525"/>
            <a:ext cx="7793037" cy="608013"/>
          </a:xfrm>
        </p:spPr>
        <p:txBody>
          <a:bodyPr/>
          <a:lstStyle/>
          <a:p>
            <a:r>
              <a:rPr lang="en-US"/>
              <a:t>Web Sites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hlinkClick r:id="rId3"/>
              </a:rPr>
              <a:t>http://www.trade.gov/td/auto</a:t>
            </a:r>
            <a:endParaRPr lang="en-US"/>
          </a:p>
          <a:p>
            <a:r>
              <a:rPr lang="en-US">
                <a:hlinkClick r:id="rId4"/>
              </a:rPr>
              <a:t>http://www.ustr.gov</a:t>
            </a:r>
            <a:endParaRPr lang="en-US"/>
          </a:p>
          <a:p>
            <a:r>
              <a:rPr lang="en-US">
                <a:hlinkClick r:id="rId5"/>
              </a:rPr>
              <a:t>http://www.europa.eu.int/comm/trade/index_en.htm</a:t>
            </a:r>
            <a:endParaRPr lang="en-US"/>
          </a:p>
          <a:p>
            <a:r>
              <a:rPr lang="en-US">
                <a:hlinkClick r:id="rId6"/>
              </a:rPr>
              <a:t>http://www.jetro.org</a:t>
            </a:r>
            <a:endParaRPr lang="en-US"/>
          </a:p>
          <a:p>
            <a:r>
              <a:rPr lang="en-US">
                <a:hlinkClick r:id="rId7"/>
              </a:rPr>
              <a:t>http://wwwmeti.go.jp/english</a:t>
            </a:r>
            <a:endParaRPr lang="en-US"/>
          </a:p>
          <a:p>
            <a:r>
              <a:rPr lang="en-US">
                <a:hlinkClick r:id="rId8"/>
              </a:rPr>
              <a:t>http://moftec.com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96DCD-897D-47B8-9D6D-C79414F0CA7F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676400"/>
          </a:xfrm>
          <a:noFill/>
          <a:ln/>
          <a:effectLst>
            <a:outerShdw dist="35921" dir="2700000" algn="ctr" rotWithShape="0">
              <a:srgbClr val="808080"/>
            </a:outerShdw>
          </a:effectLst>
        </p:spPr>
        <p:txBody>
          <a:bodyPr lIns="92075" tIns="46038" rIns="92075" bIns="46038" anchor="ctr"/>
          <a:lstStyle/>
          <a:p>
            <a:pPr algn="ctr"/>
            <a:r>
              <a:rPr lang="en-US" b="1"/>
              <a:t>Why Use Trade Barriers?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990600"/>
            <a:ext cx="7772400" cy="51054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b="1"/>
              <a:t>Economic Reasons for Imposition of  Trade Barriers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Collect Revenue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Support National Economic Policies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Protect “Infant” Industries</a:t>
            </a:r>
          </a:p>
          <a:p>
            <a:pPr>
              <a:lnSpc>
                <a:spcPct val="90000"/>
              </a:lnSpc>
            </a:pPr>
            <a:r>
              <a:rPr lang="en-US" sz="2800" b="1"/>
              <a:t>Political Reasons for Trade Barriers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Foreign Policy Considerations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Domestic Political Concerns </a:t>
            </a:r>
          </a:p>
          <a:p>
            <a:pPr lvl="2">
              <a:lnSpc>
                <a:spcPct val="90000"/>
              </a:lnSpc>
            </a:pPr>
            <a:r>
              <a:rPr lang="en-US" b="1"/>
              <a:t>Forestall Foreign Competition</a:t>
            </a:r>
          </a:p>
          <a:p>
            <a:pPr lvl="2">
              <a:lnSpc>
                <a:spcPct val="90000"/>
              </a:lnSpc>
            </a:pPr>
            <a:r>
              <a:rPr lang="en-US" b="1"/>
              <a:t>Protect Jobs or “Strategic” Industries</a:t>
            </a:r>
          </a:p>
          <a:p>
            <a:pPr>
              <a:lnSpc>
                <a:spcPct val="90000"/>
              </a:lnSpc>
            </a:pPr>
            <a:r>
              <a:rPr lang="en-US" sz="2800" b="1"/>
              <a:t>Other Reasons: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Health and Safety Concerns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Environmental Protection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Protect Cultural or Religious Values</a:t>
            </a:r>
          </a:p>
          <a:p>
            <a:pPr lvl="1">
              <a:lnSpc>
                <a:spcPct val="90000"/>
              </a:lnSpc>
            </a:pPr>
            <a:endParaRPr lang="en-US" sz="24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2F4B0-E9CE-4653-97CD-26105E0FAA1F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algn="ctr"/>
            <a:r>
              <a:rPr lang="en-US"/>
              <a:t>Trade Barriers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400" b="1"/>
              <a:t>Tariff or Import Duties</a:t>
            </a:r>
          </a:p>
          <a:p>
            <a:pPr>
              <a:lnSpc>
                <a:spcPct val="90000"/>
              </a:lnSpc>
            </a:pPr>
            <a:r>
              <a:rPr lang="en-US" sz="2400" b="1"/>
              <a:t>Direct Nontariff Barriers (NTB’s)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Embargoes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Quotas</a:t>
            </a:r>
          </a:p>
          <a:p>
            <a:pPr lvl="2">
              <a:lnSpc>
                <a:spcPct val="90000"/>
              </a:lnSpc>
            </a:pPr>
            <a:r>
              <a:rPr lang="en-US" sz="2000" b="1"/>
              <a:t>Auctioned quotas</a:t>
            </a:r>
          </a:p>
          <a:p>
            <a:pPr lvl="2">
              <a:lnSpc>
                <a:spcPct val="90000"/>
              </a:lnSpc>
            </a:pPr>
            <a:r>
              <a:rPr lang="en-US" sz="2000" b="1"/>
              <a:t>Tariff rate quota</a:t>
            </a:r>
          </a:p>
          <a:p>
            <a:pPr>
              <a:lnSpc>
                <a:spcPct val="90000"/>
              </a:lnSpc>
            </a:pPr>
            <a:r>
              <a:rPr lang="en-US" sz="2400" b="1"/>
              <a:t>Indirect nontariff barriers 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Monetary and exchange controls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Health or Safety Regulations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Labeling Requirements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Import Licensing Schemes and Customs Procedures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DFB4-9390-4086-8119-795055203BD2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-533400"/>
            <a:ext cx="7772400" cy="22860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algn="ctr"/>
            <a:r>
              <a:rPr lang="en-US"/>
              <a:t>Development of GATT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914400"/>
            <a:ext cx="7772400" cy="4289425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b="1"/>
              <a:t>Part of  Post WWII Efforts to Develop Framework for Trade</a:t>
            </a:r>
          </a:p>
          <a:p>
            <a:pPr>
              <a:lnSpc>
                <a:spcPct val="90000"/>
              </a:lnSpc>
            </a:pPr>
            <a:r>
              <a:rPr lang="en-US" sz="2800" b="1"/>
              <a:t>Multilateral Trade Negotiations to Reduce Tariffs and NTB</a:t>
            </a:r>
          </a:p>
          <a:p>
            <a:pPr>
              <a:lnSpc>
                <a:spcPct val="90000"/>
              </a:lnSpc>
            </a:pPr>
            <a:r>
              <a:rPr lang="en-US" sz="2800" b="1"/>
              <a:t>Establish Principles of Nondiscrimination and Unconditional MFN</a:t>
            </a:r>
          </a:p>
          <a:p>
            <a:pPr>
              <a:lnSpc>
                <a:spcPct val="90000"/>
              </a:lnSpc>
            </a:pPr>
            <a:r>
              <a:rPr lang="en-US" sz="2800" b="1"/>
              <a:t>National Treatment</a:t>
            </a:r>
          </a:p>
          <a:p>
            <a:pPr>
              <a:lnSpc>
                <a:spcPct val="90000"/>
              </a:lnSpc>
            </a:pPr>
            <a:r>
              <a:rPr lang="en-US" sz="2800" b="1"/>
              <a:t>Eliminate Quotas and NTB’s (Tariffication) </a:t>
            </a:r>
          </a:p>
          <a:p>
            <a:pPr>
              <a:lnSpc>
                <a:spcPct val="90000"/>
              </a:lnSpc>
            </a:pPr>
            <a:r>
              <a:rPr lang="en-US" sz="2800" b="1"/>
              <a:t>Transparency </a:t>
            </a:r>
          </a:p>
          <a:p>
            <a:pPr>
              <a:lnSpc>
                <a:spcPct val="90000"/>
              </a:lnSpc>
            </a:pPr>
            <a:r>
              <a:rPr lang="en-US" sz="2800" b="1"/>
              <a:t>“Rounds” of  Negotiations:  Current Doha Round Focuses on Agricultural Products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49E6-7CB4-4923-AEC7-0027DC7CE4DA}" type="slidenum">
              <a:rPr lang="en-US"/>
              <a:pPr/>
              <a:t>5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772400" cy="11430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algn="ctr"/>
            <a:r>
              <a:rPr lang="en-US"/>
              <a:t>GATT 1947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752600"/>
            <a:ext cx="7772400" cy="4379913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400" b="1"/>
              <a:t>Covered Trade in Goods</a:t>
            </a:r>
          </a:p>
          <a:p>
            <a:pPr>
              <a:lnSpc>
                <a:spcPct val="90000"/>
              </a:lnSpc>
            </a:pPr>
            <a:r>
              <a:rPr lang="en-US" sz="2400" b="1"/>
              <a:t>Excluded 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Agricultural Products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Textiles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Services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Intellectual Property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Foreign Investment </a:t>
            </a:r>
          </a:p>
          <a:p>
            <a:pPr>
              <a:lnSpc>
                <a:spcPct val="90000"/>
              </a:lnSpc>
            </a:pPr>
            <a:r>
              <a:rPr lang="en-US" sz="2400" b="1"/>
              <a:t>Dispute Settlement Mechanism Ineffective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Required Consensus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One Member State Could “Veto” Adoption of Panel Report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E2962-E0D3-4329-B221-B40944F37A8C}" type="slidenum">
              <a:rPr lang="en-US"/>
              <a:pPr/>
              <a:t>6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467600" cy="10668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algn="ctr"/>
            <a:r>
              <a:rPr lang="en-US"/>
              <a:t>GATT 1994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143000"/>
            <a:ext cx="7772400" cy="4302125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b="1"/>
              <a:t>Scope of Coverage Broadened: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Agricultural Products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Textiles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Financial Services 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Intellectual Property Rights (TRIPS)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Government Procurement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Trade Related Investment Measures (TRIMS)</a:t>
            </a:r>
          </a:p>
          <a:p>
            <a:pPr>
              <a:lnSpc>
                <a:spcPct val="90000"/>
              </a:lnSpc>
            </a:pPr>
            <a:r>
              <a:rPr lang="en-US" sz="2000" b="1"/>
              <a:t>Focus on Technical Barriers to Trade</a:t>
            </a:r>
          </a:p>
          <a:p>
            <a:pPr>
              <a:lnSpc>
                <a:spcPct val="90000"/>
              </a:lnSpc>
            </a:pPr>
            <a:r>
              <a:rPr lang="en-US" sz="2000" b="1"/>
              <a:t>Created WTO to Administer GATT </a:t>
            </a:r>
          </a:p>
          <a:p>
            <a:pPr>
              <a:lnSpc>
                <a:spcPct val="90000"/>
              </a:lnSpc>
            </a:pPr>
            <a:r>
              <a:rPr lang="en-US" sz="2000" b="1"/>
              <a:t>Revised Dispute Settlement Mechanism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Strict Timetables for Procedures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Panel Reports Adopted Unless Consensus  to Reject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Panel Decisions “Relevant But Not Binding” in Future Cases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Retaliatory Sanctions Authorized if Party Refuses to Comply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A60D-D9EB-4690-8073-161FA1E26022}" type="slidenum">
              <a:rPr lang="en-US"/>
              <a:pPr/>
              <a:t>7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algn="ctr"/>
            <a:r>
              <a:rPr lang="en-US"/>
              <a:t>GATT Exceptions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7620000" cy="48006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b="1"/>
              <a:t>GATT Authorizes Regional Trade Agreements </a:t>
            </a:r>
          </a:p>
          <a:p>
            <a:pPr lvl="1">
              <a:lnSpc>
                <a:spcPct val="90000"/>
              </a:lnSpc>
            </a:pPr>
            <a:r>
              <a:rPr lang="en-US" sz="3200" b="1"/>
              <a:t>NAFTA, EU, ASEAN, MERCOSUR etc.</a:t>
            </a:r>
          </a:p>
          <a:p>
            <a:pPr lvl="1">
              <a:lnSpc>
                <a:spcPct val="90000"/>
              </a:lnSpc>
            </a:pPr>
            <a:r>
              <a:rPr lang="en-US" sz="3200" b="1"/>
              <a:t>Special Preferences May Be Granted to Members Within Free Trade Area </a:t>
            </a:r>
          </a:p>
          <a:p>
            <a:pPr>
              <a:lnSpc>
                <a:spcPct val="90000"/>
              </a:lnSpc>
            </a:pPr>
            <a:r>
              <a:rPr lang="en-US" b="1"/>
              <a:t>Members May Grant Preferences for Developing Countries</a:t>
            </a:r>
          </a:p>
          <a:p>
            <a:pPr>
              <a:lnSpc>
                <a:spcPct val="90000"/>
              </a:lnSpc>
            </a:pPr>
            <a:r>
              <a:rPr lang="en-US" b="1"/>
              <a:t>Temporary Quotas to Address Balance of Payments Emergencies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0C50F-2AB7-484E-9501-D21F46D2B7BC}" type="slidenum">
              <a:rPr lang="en-US"/>
              <a:pPr/>
              <a:t>8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28600"/>
            <a:ext cx="7793037" cy="838200"/>
          </a:xfrm>
        </p:spPr>
        <p:txBody>
          <a:bodyPr/>
          <a:lstStyle/>
          <a:p>
            <a:r>
              <a:rPr lang="en-US" b="1"/>
              <a:t>World Trade Organization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143000"/>
            <a:ext cx="7772400" cy="50657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Replaced GATT - Jan. 1, 1995</a:t>
            </a:r>
          </a:p>
          <a:p>
            <a:pPr>
              <a:lnSpc>
                <a:spcPct val="90000"/>
              </a:lnSpc>
            </a:pPr>
            <a:r>
              <a:rPr lang="en-US" b="1" smtClean="0"/>
              <a:t>157 </a:t>
            </a:r>
            <a:r>
              <a:rPr lang="en-US" b="1" dirty="0"/>
              <a:t>members (as </a:t>
            </a:r>
            <a:r>
              <a:rPr lang="en-US" b="1"/>
              <a:t>of </a:t>
            </a:r>
            <a:r>
              <a:rPr lang="en-US" b="1" smtClean="0"/>
              <a:t>8/12)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/>
              <a:t>Dispute Settlement Process: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Dispute Settlement Body (DSB) overseen by General Council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Consultations – may lead to convening a Panel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Panel Report subject to appeal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Panel Report or Appellate Report final unless rejected by consensus vote of DSB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CDEB-9510-4885-8209-68CD16AD5017}" type="slidenum">
              <a:rPr lang="en-US"/>
              <a:pPr/>
              <a:t>9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algn="ctr"/>
            <a:r>
              <a:rPr lang="en-US"/>
              <a:t>Import Regime for Bananas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1054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 b="1"/>
              <a:t>WTO Appellate Body Report - 1997</a:t>
            </a:r>
          </a:p>
          <a:p>
            <a:pPr>
              <a:lnSpc>
                <a:spcPct val="90000"/>
              </a:lnSpc>
            </a:pPr>
            <a:r>
              <a:rPr lang="en-US" sz="2800" b="1"/>
              <a:t>United States challenges EC preferences for bananas from former colonies (ACP countries) and increased duties and restrictions on non-ACP bananas</a:t>
            </a:r>
          </a:p>
          <a:p>
            <a:pPr>
              <a:lnSpc>
                <a:spcPct val="90000"/>
              </a:lnSpc>
            </a:pPr>
            <a:r>
              <a:rPr lang="en-US" sz="2800" b="1"/>
              <a:t>EC argues that US lacks legal right or trade interest in claim by Latin American banana producers</a:t>
            </a:r>
          </a:p>
          <a:p>
            <a:pPr>
              <a:lnSpc>
                <a:spcPct val="90000"/>
              </a:lnSpc>
            </a:pPr>
            <a:r>
              <a:rPr lang="en-US" sz="2800" b="1"/>
              <a:t> Report holds that US has interest as producer and potential export interest</a:t>
            </a:r>
          </a:p>
          <a:p>
            <a:pPr>
              <a:lnSpc>
                <a:spcPct val="90000"/>
              </a:lnSpc>
            </a:pPr>
            <a:r>
              <a:rPr lang="en-US" sz="2800" b="1"/>
              <a:t>Member nations have broad discretion to bring case against other member before DSU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439</TotalTime>
  <Words>971</Words>
  <Application>Microsoft Office PowerPoint</Application>
  <PresentationFormat>On-screen Show (4:3)</PresentationFormat>
  <Paragraphs>160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Blends</vt:lpstr>
      <vt:lpstr>GATT Law and the World Trade Organization: Basic Principles</vt:lpstr>
      <vt:lpstr>Why Use Trade Barriers?</vt:lpstr>
      <vt:lpstr>Trade Barriers</vt:lpstr>
      <vt:lpstr>Development of GATT</vt:lpstr>
      <vt:lpstr>GATT 1947</vt:lpstr>
      <vt:lpstr>GATT 1994</vt:lpstr>
      <vt:lpstr>GATT Exceptions</vt:lpstr>
      <vt:lpstr>World Trade Organization</vt:lpstr>
      <vt:lpstr>Import Regime for Bananas</vt:lpstr>
      <vt:lpstr>Major GATT Principles</vt:lpstr>
      <vt:lpstr>MFN (NTR, PNTR)</vt:lpstr>
      <vt:lpstr>China and MFN</vt:lpstr>
      <vt:lpstr>Japan Taxes on Alcoholic Beverages  (WTO Appellate Body Report 1996)</vt:lpstr>
      <vt:lpstr>GATT and Quotas</vt:lpstr>
      <vt:lpstr>GATT Balance of Payments Provisions</vt:lpstr>
      <vt:lpstr>Politics and Trade</vt:lpstr>
      <vt:lpstr>Web Sites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Regulation of Import Competition and Unfair Trade</dc:title>
  <dc:creator>John Sloan &amp; Beverley Earle</dc:creator>
  <cp:lastModifiedBy>Patrick J Cihon</cp:lastModifiedBy>
  <cp:revision>25</cp:revision>
  <cp:lastPrinted>1997-02-17T20:54:01Z</cp:lastPrinted>
  <dcterms:created xsi:type="dcterms:W3CDTF">1996-11-01T20:52:30Z</dcterms:created>
  <dcterms:modified xsi:type="dcterms:W3CDTF">2013-01-07T19:32:34Z</dcterms:modified>
</cp:coreProperties>
</file>