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61" r:id="rId3"/>
    <p:sldId id="260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45DB1-DFBD-4478-B419-4AE2647F00D2}" type="datetimeFigureOut">
              <a:rPr lang="en-US" smtClean="0"/>
              <a:t>2/21/2008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999E8D-F5A2-4F1D-A6DD-AF7A43EBCF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E9720D-2B9A-4345-A0E0-2A0A776E45D4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451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7D74F-F0FA-4346-958A-40BCF55D9F6B}" type="datetimeFigureOut">
              <a:rPr lang="en-US" smtClean="0"/>
              <a:t>2/21/2008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15A4-54AE-4A82-B08E-C22470A4BE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7D74F-F0FA-4346-958A-40BCF55D9F6B}" type="datetimeFigureOut">
              <a:rPr lang="en-US" smtClean="0"/>
              <a:t>2/21/2008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15A4-54AE-4A82-B08E-C22470A4BE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7D74F-F0FA-4346-958A-40BCF55D9F6B}" type="datetimeFigureOut">
              <a:rPr lang="en-US" smtClean="0"/>
              <a:t>2/21/2008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15A4-54AE-4A82-B08E-C22470A4BE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7D74F-F0FA-4346-958A-40BCF55D9F6B}" type="datetimeFigureOut">
              <a:rPr lang="en-US" smtClean="0"/>
              <a:t>2/21/2008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15A4-54AE-4A82-B08E-C22470A4BE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7D74F-F0FA-4346-958A-40BCF55D9F6B}" type="datetimeFigureOut">
              <a:rPr lang="en-US" smtClean="0"/>
              <a:t>2/21/2008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15A4-54AE-4A82-B08E-C22470A4BE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7D74F-F0FA-4346-958A-40BCF55D9F6B}" type="datetimeFigureOut">
              <a:rPr lang="en-US" smtClean="0"/>
              <a:t>2/21/2008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15A4-54AE-4A82-B08E-C22470A4BE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7D74F-F0FA-4346-958A-40BCF55D9F6B}" type="datetimeFigureOut">
              <a:rPr lang="en-US" smtClean="0"/>
              <a:t>2/21/2008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15A4-54AE-4A82-B08E-C22470A4BE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7D74F-F0FA-4346-958A-40BCF55D9F6B}" type="datetimeFigureOut">
              <a:rPr lang="en-US" smtClean="0"/>
              <a:t>2/21/2008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15A4-54AE-4A82-B08E-C22470A4BE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7D74F-F0FA-4346-958A-40BCF55D9F6B}" type="datetimeFigureOut">
              <a:rPr lang="en-US" smtClean="0"/>
              <a:t>2/21/2008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15A4-54AE-4A82-B08E-C22470A4BE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7D74F-F0FA-4346-958A-40BCF55D9F6B}" type="datetimeFigureOut">
              <a:rPr lang="en-US" smtClean="0"/>
              <a:t>2/21/2008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15A4-54AE-4A82-B08E-C22470A4BE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7D74F-F0FA-4346-958A-40BCF55D9F6B}" type="datetimeFigureOut">
              <a:rPr lang="en-US" smtClean="0"/>
              <a:t>2/21/2008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15A4-54AE-4A82-B08E-C22470A4BE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7D74F-F0FA-4346-958A-40BCF55D9F6B}" type="datetimeFigureOut">
              <a:rPr lang="en-US" smtClean="0"/>
              <a:t>2/21/2008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315A4-54AE-4A82-B08E-C22470A4BEB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600" b="1" smtClean="0"/>
              <a:t>Methods of Payments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81000" y="1981200"/>
            <a:ext cx="876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Cash in        Letter of        Documentary            Open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Advance        Credit            Collections              Account</a:t>
            </a:r>
          </a:p>
        </p:txBody>
      </p:sp>
      <p:sp>
        <p:nvSpPr>
          <p:cNvPr id="32772" name="Line 4"/>
          <p:cNvSpPr>
            <a:spLocks noChangeShapeType="1"/>
          </p:cNvSpPr>
          <p:nvPr/>
        </p:nvSpPr>
        <p:spPr bwMode="auto">
          <a:xfrm flipH="1">
            <a:off x="457200" y="4419600"/>
            <a:ext cx="41148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>
            <a:off x="4267200" y="4419600"/>
            <a:ext cx="4191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838200" y="3810000"/>
            <a:ext cx="6858000" cy="0"/>
          </a:xfrm>
          <a:prstGeom prst="line">
            <a:avLst/>
          </a:prstGeom>
          <a:noFill/>
          <a:ln w="317500">
            <a:solidFill>
              <a:srgbClr val="FF0000"/>
            </a:solidFill>
            <a:round/>
            <a:headEnd/>
            <a:tailEnd/>
          </a:ln>
          <a:effectLst>
            <a:outerShdw dist="107763" dir="2700000" algn="ctr" rotWithShape="0">
              <a:srgbClr val="FFCC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>
            <a:off x="990600" y="3276600"/>
            <a:ext cx="0" cy="533400"/>
          </a:xfrm>
          <a:prstGeom prst="line">
            <a:avLst/>
          </a:prstGeom>
          <a:noFill/>
          <a:ln w="3175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7543800" y="3276600"/>
            <a:ext cx="0" cy="533400"/>
          </a:xfrm>
          <a:prstGeom prst="line">
            <a:avLst/>
          </a:prstGeom>
          <a:noFill/>
          <a:ln w="3175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>
            <a:off x="2819400" y="3276600"/>
            <a:ext cx="0" cy="533400"/>
          </a:xfrm>
          <a:prstGeom prst="line">
            <a:avLst/>
          </a:prstGeom>
          <a:noFill/>
          <a:ln w="3175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>
            <a:off x="5105400" y="3276600"/>
            <a:ext cx="0" cy="533400"/>
          </a:xfrm>
          <a:prstGeom prst="line">
            <a:avLst/>
          </a:prstGeom>
          <a:noFill/>
          <a:ln w="3175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381000" y="4953000"/>
            <a:ext cx="365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Most Advantageous to the Exporter	</a:t>
            </a:r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4876800" y="5029200"/>
            <a:ext cx="365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Most Advantageous to the Importer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7299325" y="651668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b="1" i="1" u="sng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Clr>
                <a:srgbClr val="FF0000"/>
              </a:buClr>
              <a:buFont typeface="Symbol" pitchFamily="18" charset="2"/>
              <a:buNone/>
              <a:defRPr/>
            </a:pPr>
            <a:r>
              <a:rPr lang="en-US" sz="3600" b="1" smtClean="0">
                <a:solidFill>
                  <a:srgbClr val="009900"/>
                </a:solidFill>
              </a:rPr>
              <a:t>The handling by banks, on instructions received, of documents in order to:</a:t>
            </a:r>
          </a:p>
          <a:p>
            <a:pPr eaLnBrk="1" hangingPunct="1">
              <a:lnSpc>
                <a:spcPct val="90000"/>
              </a:lnSpc>
              <a:buClr>
                <a:srgbClr val="000000"/>
              </a:buClr>
              <a:buFont typeface="Wingdings" pitchFamily="2" charset="2"/>
              <a:buChar char="Ø"/>
              <a:defRPr/>
            </a:pPr>
            <a:r>
              <a:rPr lang="en-US" sz="2800" b="1" smtClean="0"/>
              <a:t>Obtain acceptance and/or payment</a:t>
            </a:r>
          </a:p>
          <a:p>
            <a:pPr eaLnBrk="1" hangingPunct="1">
              <a:lnSpc>
                <a:spcPct val="90000"/>
              </a:lnSpc>
              <a:buClr>
                <a:srgbClr val="000000"/>
              </a:buClr>
              <a:buFont typeface="Wingdings" pitchFamily="2" charset="2"/>
              <a:buChar char="Ø"/>
              <a:defRPr/>
            </a:pPr>
            <a:r>
              <a:rPr lang="en-US" sz="2800" b="1" smtClean="0"/>
              <a:t>Deliver commercial documents against acceptance and/or against payment</a:t>
            </a:r>
          </a:p>
          <a:p>
            <a:pPr eaLnBrk="1" hangingPunct="1">
              <a:lnSpc>
                <a:spcPct val="90000"/>
              </a:lnSpc>
              <a:buClr>
                <a:srgbClr val="000000"/>
              </a:buClr>
              <a:buFont typeface="Wingdings" pitchFamily="2" charset="2"/>
              <a:buChar char="Ø"/>
              <a:defRPr/>
            </a:pPr>
            <a:r>
              <a:rPr lang="en-US" sz="2800" b="1" smtClean="0"/>
              <a:t>Deliver documents on other terms and conditions</a:t>
            </a:r>
            <a:endParaRPr lang="en-US" sz="2800" b="1" smtClean="0">
              <a:solidFill>
                <a:srgbClr val="FFCC00"/>
              </a:solidFill>
            </a:endParaRP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8382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lang="en-US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DOCUMENTARY COLLECTION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114800"/>
          </a:xfrm>
        </p:spPr>
        <p:txBody>
          <a:bodyPr/>
          <a:lstStyle/>
          <a:p>
            <a:pPr eaLnBrk="1" hangingPunct="1"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r>
              <a:rPr lang="en-US" sz="2400" b="1" dirty="0" smtClean="0"/>
              <a:t>To provide advice</a:t>
            </a:r>
          </a:p>
          <a:p>
            <a:pPr lvl="1" eaLnBrk="1" hangingPunct="1">
              <a:buSzTx/>
              <a:buFont typeface="Wingdings" pitchFamily="2" charset="2"/>
              <a:buChar char="v"/>
              <a:defRPr/>
            </a:pPr>
            <a:r>
              <a:rPr lang="en-US" sz="2400" b="1" dirty="0" smtClean="0"/>
              <a:t>Review transactions, country information, business customs</a:t>
            </a:r>
          </a:p>
          <a:p>
            <a:pPr lvl="1" eaLnBrk="1" hangingPunct="1">
              <a:buSzTx/>
              <a:buFont typeface="Wingdings" pitchFamily="2" charset="2"/>
              <a:buChar char="v"/>
              <a:defRPr/>
            </a:pPr>
            <a:endParaRPr lang="en-US" sz="2400" b="1" dirty="0" smtClean="0"/>
          </a:p>
          <a:p>
            <a:pPr eaLnBrk="1" hangingPunct="1"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r>
              <a:rPr lang="en-US" sz="2400" b="1" dirty="0" smtClean="0"/>
              <a:t>To provide financing</a:t>
            </a:r>
          </a:p>
          <a:p>
            <a:pPr lvl="1" eaLnBrk="1" hangingPunct="1">
              <a:buSzTx/>
              <a:buFont typeface="Wingdings" pitchFamily="2" charset="2"/>
              <a:buChar char="v"/>
              <a:defRPr/>
            </a:pPr>
            <a:r>
              <a:rPr lang="en-US" sz="2400" b="1" dirty="0" smtClean="0"/>
              <a:t>Supporting sales, purchases and investments</a:t>
            </a:r>
          </a:p>
          <a:p>
            <a:pPr lvl="1" eaLnBrk="1" hangingPunct="1">
              <a:buSzTx/>
              <a:buFont typeface="Wingdings" pitchFamily="2" charset="2"/>
              <a:buChar char="v"/>
              <a:defRPr/>
            </a:pPr>
            <a:endParaRPr lang="en-US" sz="2400" b="1" dirty="0" smtClean="0"/>
          </a:p>
          <a:p>
            <a:pPr eaLnBrk="1" hangingPunct="1">
              <a:buClr>
                <a:srgbClr val="000000"/>
              </a:buClr>
              <a:buSzTx/>
              <a:buFont typeface="Wingdings" pitchFamily="2" charset="2"/>
              <a:buChar char="Ø"/>
              <a:defRPr/>
            </a:pPr>
            <a:r>
              <a:rPr lang="en-US" sz="2400" b="1" dirty="0" smtClean="0"/>
              <a:t>To mitigate risk</a:t>
            </a:r>
          </a:p>
          <a:p>
            <a:pPr lvl="1" eaLnBrk="1" hangingPunct="1">
              <a:buSzTx/>
              <a:buFont typeface="Wingdings" pitchFamily="2" charset="2"/>
              <a:buChar char="v"/>
              <a:defRPr/>
            </a:pPr>
            <a:r>
              <a:rPr lang="en-US" sz="2400" b="1" dirty="0" smtClean="0"/>
              <a:t>Country Risk &amp; Commercial Risk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447800" y="609600"/>
            <a:ext cx="662940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What is the Bank’s Role?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2192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600" b="1" smtClean="0"/>
              <a:t>Documentary Collections</a:t>
            </a:r>
            <a:br>
              <a:rPr lang="en-US" sz="3600" b="1" smtClean="0"/>
            </a:br>
            <a:r>
              <a:rPr lang="en-US" sz="3600" b="1" smtClean="0"/>
              <a:t>Advantages to the Exporter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362200"/>
            <a:ext cx="7772400" cy="3429000"/>
          </a:xfrm>
        </p:spPr>
        <p:txBody>
          <a:bodyPr/>
          <a:lstStyle/>
          <a:p>
            <a:pPr eaLnBrk="1" hangingPunct="1">
              <a:buClr>
                <a:srgbClr val="000000"/>
              </a:buClr>
              <a:buFont typeface="Wingdings" pitchFamily="2" charset="2"/>
              <a:buChar char="Ø"/>
              <a:defRPr/>
            </a:pPr>
            <a:r>
              <a:rPr lang="en-US" sz="2400" b="1" smtClean="0"/>
              <a:t>Seller retains title to goods until payment or acceptance</a:t>
            </a:r>
          </a:p>
          <a:p>
            <a:pPr eaLnBrk="1" hangingPunct="1">
              <a:buClr>
                <a:srgbClr val="000000"/>
              </a:buClr>
              <a:buFont typeface="Wingdings" pitchFamily="2" charset="2"/>
              <a:buChar char="Ø"/>
              <a:defRPr/>
            </a:pPr>
            <a:endParaRPr lang="en-US" sz="2400" b="1" smtClean="0"/>
          </a:p>
          <a:p>
            <a:pPr eaLnBrk="1" hangingPunct="1">
              <a:buClr>
                <a:srgbClr val="000000"/>
              </a:buClr>
              <a:buFont typeface="Wingdings" pitchFamily="2" charset="2"/>
              <a:buChar char="Ø"/>
              <a:defRPr/>
            </a:pPr>
            <a:r>
              <a:rPr lang="en-US" sz="2400" b="1" smtClean="0"/>
              <a:t>Relies on banks to collect payment from buyer</a:t>
            </a:r>
          </a:p>
        </p:txBody>
      </p:sp>
      <p:graphicFrame>
        <p:nvGraphicFramePr>
          <p:cNvPr id="11266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4267200" y="4648200"/>
          <a:ext cx="3800475" cy="1119188"/>
        </p:xfrm>
        <a:graphic>
          <a:graphicData uri="http://schemas.openxmlformats.org/presentationml/2006/ole">
            <p:oleObj spid="_x0000_s1026" name="Clip" r:id="rId3" imgW="5324400" imgH="1576080" progId="MS_ClipArt_Gallery.2">
              <p:embed/>
            </p:oleObj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113</Words>
  <Application>Microsoft Office PowerPoint</Application>
  <PresentationFormat>On-screen Show (4:3)</PresentationFormat>
  <Paragraphs>25</Paragraphs>
  <Slides>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Microsoft Clip Gallery</vt:lpstr>
      <vt:lpstr>Methods of Payments</vt:lpstr>
      <vt:lpstr> </vt:lpstr>
      <vt:lpstr>Slide 3</vt:lpstr>
      <vt:lpstr>Documentary Collections Advantages to the Exporter</vt:lpstr>
    </vt:vector>
  </TitlesOfParts>
  <Company>Syracuse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Methods of Payments</dc:title>
  <dc:creator>pjcihon</dc:creator>
  <cp:lastModifiedBy>pjcihon</cp:lastModifiedBy>
  <cp:revision>1</cp:revision>
  <dcterms:created xsi:type="dcterms:W3CDTF">2008-02-21T12:50:14Z</dcterms:created>
  <dcterms:modified xsi:type="dcterms:W3CDTF">2008-02-21T12:53:44Z</dcterms:modified>
</cp:coreProperties>
</file>